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theme/theme3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  <p:sldMasterId id="2147483662" r:id="rId2"/>
    <p:sldMasterId id="2147483674" r:id="rId3"/>
    <p:sldMasterId id="2147483676" r:id="rId4"/>
  </p:sldMasterIdLst>
  <p:notesMasterIdLst>
    <p:notesMasterId r:id="rId74"/>
  </p:notesMasterIdLst>
  <p:sldIdLst>
    <p:sldId id="256" r:id="rId5"/>
    <p:sldId id="257" r:id="rId6"/>
    <p:sldId id="258" r:id="rId7"/>
    <p:sldId id="370" r:id="rId8"/>
    <p:sldId id="265" r:id="rId9"/>
    <p:sldId id="427" r:id="rId10"/>
    <p:sldId id="482" r:id="rId11"/>
    <p:sldId id="362" r:id="rId12"/>
    <p:sldId id="271" r:id="rId13"/>
    <p:sldId id="268" r:id="rId14"/>
    <p:sldId id="441" r:id="rId15"/>
    <p:sldId id="442" r:id="rId16"/>
    <p:sldId id="443" r:id="rId17"/>
    <p:sldId id="444" r:id="rId18"/>
    <p:sldId id="445" r:id="rId19"/>
    <p:sldId id="446" r:id="rId20"/>
    <p:sldId id="447" r:id="rId21"/>
    <p:sldId id="448" r:id="rId22"/>
    <p:sldId id="449" r:id="rId23"/>
    <p:sldId id="305" r:id="rId24"/>
    <p:sldId id="450" r:id="rId25"/>
    <p:sldId id="451" r:id="rId26"/>
    <p:sldId id="452" r:id="rId27"/>
    <p:sldId id="453" r:id="rId28"/>
    <p:sldId id="454" r:id="rId29"/>
    <p:sldId id="455" r:id="rId30"/>
    <p:sldId id="456" r:id="rId31"/>
    <p:sldId id="457" r:id="rId32"/>
    <p:sldId id="458" r:id="rId33"/>
    <p:sldId id="459" r:id="rId34"/>
    <p:sldId id="460" r:id="rId35"/>
    <p:sldId id="461" r:id="rId36"/>
    <p:sldId id="462" r:id="rId37"/>
    <p:sldId id="463" r:id="rId38"/>
    <p:sldId id="464" r:id="rId39"/>
    <p:sldId id="465" r:id="rId40"/>
    <p:sldId id="466" r:id="rId41"/>
    <p:sldId id="430" r:id="rId42"/>
    <p:sldId id="467" r:id="rId43"/>
    <p:sldId id="468" r:id="rId44"/>
    <p:sldId id="469" r:id="rId45"/>
    <p:sldId id="470" r:id="rId46"/>
    <p:sldId id="471" r:id="rId47"/>
    <p:sldId id="472" r:id="rId48"/>
    <p:sldId id="473" r:id="rId49"/>
    <p:sldId id="474" r:id="rId50"/>
    <p:sldId id="475" r:id="rId51"/>
    <p:sldId id="476" r:id="rId52"/>
    <p:sldId id="477" r:id="rId53"/>
    <p:sldId id="478" r:id="rId54"/>
    <p:sldId id="479" r:id="rId55"/>
    <p:sldId id="480" r:id="rId56"/>
    <p:sldId id="481" r:id="rId57"/>
    <p:sldId id="483" r:id="rId58"/>
    <p:sldId id="484" r:id="rId59"/>
    <p:sldId id="485" r:id="rId60"/>
    <p:sldId id="486" r:id="rId61"/>
    <p:sldId id="487" r:id="rId62"/>
    <p:sldId id="488" r:id="rId63"/>
    <p:sldId id="489" r:id="rId64"/>
    <p:sldId id="490" r:id="rId65"/>
    <p:sldId id="491" r:id="rId66"/>
    <p:sldId id="492" r:id="rId67"/>
    <p:sldId id="493" r:id="rId68"/>
    <p:sldId id="269" r:id="rId69"/>
    <p:sldId id="276" r:id="rId70"/>
    <p:sldId id="277" r:id="rId71"/>
    <p:sldId id="363" r:id="rId72"/>
    <p:sldId id="263" r:id="rId73"/>
  </p:sldIdLst>
  <p:sldSz cx="9144000" cy="6858000" type="screen4x3"/>
  <p:notesSz cx="6858000" cy="9144000"/>
  <p:embeddedFontLst>
    <p:embeddedFont>
      <p:font typeface="타이포_스톰 B" panose="02020503020101020101" pitchFamily="18" charset="-127"/>
      <p:regular r:id="rId75"/>
    </p:embeddedFont>
    <p:embeddedFont>
      <p:font typeface="나눔스퀘어_ac" panose="020B0600000101010101" pitchFamily="50" charset="-127"/>
      <p:regular r:id="rId76"/>
    </p:embeddedFont>
    <p:embeddedFont>
      <p:font typeface="Consolas" panose="020B0609020204030204" pitchFamily="49" charset="0"/>
      <p:regular r:id="rId77"/>
      <p:bold r:id="rId78"/>
      <p:italic r:id="rId79"/>
      <p:boldItalic r:id="rId80"/>
    </p:embeddedFont>
    <p:embeddedFont>
      <p:font typeface="Calibri Light" panose="020F0302020204030204" pitchFamily="34" charset="0"/>
      <p:regular r:id="rId81"/>
      <p:italic r:id="rId82"/>
    </p:embeddedFont>
    <p:embeddedFont>
      <p:font typeface="나눔스퀘어_ac ExtraBold" panose="020B0600000101010101" pitchFamily="50" charset="-127"/>
      <p:bold r:id="rId83"/>
    </p:embeddedFont>
    <p:embeddedFont>
      <p:font typeface="Bahnschrift Light SemiCondensed" panose="020B0502040204020203" pitchFamily="34" charset="0"/>
      <p:regular r:id="rId84"/>
    </p:embeddedFont>
    <p:embeddedFont>
      <p:font typeface="맑은 고딕" panose="020B0503020000020004" pitchFamily="50" charset="-127"/>
      <p:regular r:id="rId85"/>
      <p:bold r:id="rId86"/>
    </p:embeddedFont>
    <p:embeddedFont>
      <p:font typeface="Calibri" panose="020F0502020204030204" pitchFamily="34" charset="0"/>
      <p:regular r:id="rId87"/>
      <p:bold r:id="rId88"/>
      <p:italic r:id="rId89"/>
      <p:boldItalic r:id="rId9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7E89"/>
    <a:srgbClr val="FDBBC1"/>
    <a:srgbClr val="94C3B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35" autoAdjust="0"/>
    <p:restoredTop sz="96429" autoAdjust="0"/>
  </p:normalViewPr>
  <p:slideViewPr>
    <p:cSldViewPr snapToGrid="0">
      <p:cViewPr varScale="1">
        <p:scale>
          <a:sx n="92" d="100"/>
          <a:sy n="92" d="100"/>
        </p:scale>
        <p:origin x="102" y="45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font" Target="fonts/font10.fntdata"/><Relationship Id="rId89" Type="http://schemas.openxmlformats.org/officeDocument/2006/relationships/font" Target="fonts/font15.fntdata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notesMaster" Target="notesMasters/notesMaster1.xml"/><Relationship Id="rId79" Type="http://schemas.openxmlformats.org/officeDocument/2006/relationships/font" Target="fonts/font5.fntdata"/><Relationship Id="rId5" Type="http://schemas.openxmlformats.org/officeDocument/2006/relationships/slide" Target="slides/slide1.xml"/><Relationship Id="rId90" Type="http://schemas.openxmlformats.org/officeDocument/2006/relationships/font" Target="fonts/font16.fntdata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font" Target="fonts/font6.fntdata"/><Relationship Id="rId85" Type="http://schemas.openxmlformats.org/officeDocument/2006/relationships/font" Target="fonts/font11.fntdata"/><Relationship Id="rId93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font" Target="fonts/font1.fntdata"/><Relationship Id="rId83" Type="http://schemas.openxmlformats.org/officeDocument/2006/relationships/font" Target="fonts/font9.fntdata"/><Relationship Id="rId88" Type="http://schemas.openxmlformats.org/officeDocument/2006/relationships/font" Target="fonts/font14.fntdata"/><Relationship Id="rId9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font" Target="fonts/font4.fntdata"/><Relationship Id="rId81" Type="http://schemas.openxmlformats.org/officeDocument/2006/relationships/font" Target="fonts/font7.fntdata"/><Relationship Id="rId86" Type="http://schemas.openxmlformats.org/officeDocument/2006/relationships/font" Target="fonts/font12.fntdata"/><Relationship Id="rId94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font" Target="fonts/font2.fntdata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font" Target="fonts/font13.fntdata"/><Relationship Id="rId61" Type="http://schemas.openxmlformats.org/officeDocument/2006/relationships/slide" Target="slides/slide57.xml"/><Relationship Id="rId82" Type="http://schemas.openxmlformats.org/officeDocument/2006/relationships/font" Target="fonts/font8.fntdata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C72940-44EF-4FB7-AB25-A5F13213BF8F}" type="datetimeFigureOut">
              <a:rPr lang="ko-KR" altLang="en-US" smtClean="0"/>
              <a:t>2020-05-22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EE9E92-FDD1-4DC3-860A-956C9F2D4B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62976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288305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/>
              <a:t>2020-05-22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32297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/>
              <a:t>2020-05-22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2506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/>
              <a:t>2020-05-22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48238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004123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E2096-4DA0-444D-886D-5455F907FF5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2020-05-22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CA745-40D4-4AA3-A873-15FCB194EF8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788619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E2096-4DA0-444D-886D-5455F907FF5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2020-05-22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CA745-40D4-4AA3-A873-15FCB194EF8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69017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E2096-4DA0-444D-886D-5455F907FF5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2020-05-22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CA745-40D4-4AA3-A873-15FCB194EF8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96619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E2096-4DA0-444D-886D-5455F907FF5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2020-05-22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CA745-40D4-4AA3-A873-15FCB194EF8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96676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E2096-4DA0-444D-886D-5455F907FF5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2020-05-22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CA745-40D4-4AA3-A873-15FCB194EF8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116348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E2096-4DA0-444D-886D-5455F907FF5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2020-05-22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CA745-40D4-4AA3-A873-15FCB194EF8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7970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/>
              <a:t>2020-05-22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401217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E2096-4DA0-444D-886D-5455F907FF5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2020-05-22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CA745-40D4-4AA3-A873-15FCB194EF8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102843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E2096-4DA0-444D-886D-5455F907FF5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2020-05-22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CA745-40D4-4AA3-A873-15FCB194EF8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476192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E2096-4DA0-444D-886D-5455F907FF5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2020-05-22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CA745-40D4-4AA3-A873-15FCB194EF8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017345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E2096-4DA0-444D-886D-5455F907FF5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2020-05-22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CA745-40D4-4AA3-A873-15FCB194EF8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9658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E2096-4DA0-444D-886D-5455F907FF5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2020-05-22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CA745-40D4-4AA3-A873-15FCB194EF8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04933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/>
              <a:t>2020-05-22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75422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/>
              <a:t>2020-05-22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71308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/>
              <a:t>2020-05-22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93519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/>
              <a:t>2020-05-22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59006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/>
              <a:t>2020-05-22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3081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/>
              <a:t>2020-05-22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21516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/>
              <a:t>2020-05-22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914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94C3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0" y="3429004"/>
            <a:ext cx="9144000" cy="3428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83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96316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xStyles>
    <p:titleStyle>
      <a:lvl1pPr algn="l" defTabSz="685783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46" indent="-171446" algn="l" defTabSz="685783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37" indent="-171446" algn="l" defTabSz="685783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28" indent="-171446" algn="l" defTabSz="685783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20" indent="-171446" algn="l" defTabSz="685783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12" indent="-171446" algn="l" defTabSz="685783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03" indent="-171446" algn="l" defTabSz="685783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783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7B64E6-86DF-4CE1-907D-31912E1E7929}" type="datetimeFigureOut">
              <a:rPr lang="ko-KR" altLang="en-US" smtClean="0"/>
              <a:t>2020-05-22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21368A-DC63-4185-8487-57DEBFF287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93311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94C3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03237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0E2096-4DA0-444D-886D-5455F907FF5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2020-05-22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2CA745-40D4-4AA3-A873-15FCB194EF8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27349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9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4.jpg"/><Relationship Id="rId5" Type="http://schemas.openxmlformats.org/officeDocument/2006/relationships/image" Target="../media/image23.jpg"/><Relationship Id="rId4" Type="http://schemas.openxmlformats.org/officeDocument/2006/relationships/image" Target="../media/image22.jp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g"/><Relationship Id="rId3" Type="http://schemas.openxmlformats.org/officeDocument/2006/relationships/image" Target="../media/image21.jpg"/><Relationship Id="rId7" Type="http://schemas.openxmlformats.org/officeDocument/2006/relationships/image" Target="../media/image28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7.jpg"/><Relationship Id="rId5" Type="http://schemas.openxmlformats.org/officeDocument/2006/relationships/image" Target="../media/image26.jpg"/><Relationship Id="rId10" Type="http://schemas.openxmlformats.org/officeDocument/2006/relationships/image" Target="../media/image31.jpg"/><Relationship Id="rId4" Type="http://schemas.openxmlformats.org/officeDocument/2006/relationships/image" Target="../media/image25.jpg"/><Relationship Id="rId9" Type="http://schemas.openxmlformats.org/officeDocument/2006/relationships/image" Target="../media/image30.jp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jpg"/><Relationship Id="rId13" Type="http://schemas.openxmlformats.org/officeDocument/2006/relationships/image" Target="../media/image43.jpg"/><Relationship Id="rId3" Type="http://schemas.openxmlformats.org/officeDocument/2006/relationships/image" Target="../media/image33.jpg"/><Relationship Id="rId7" Type="http://schemas.openxmlformats.org/officeDocument/2006/relationships/image" Target="../media/image37.jpg"/><Relationship Id="rId12" Type="http://schemas.openxmlformats.org/officeDocument/2006/relationships/image" Target="../media/image42.jp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6.jpg"/><Relationship Id="rId11" Type="http://schemas.openxmlformats.org/officeDocument/2006/relationships/image" Target="../media/image41.jpg"/><Relationship Id="rId5" Type="http://schemas.openxmlformats.org/officeDocument/2006/relationships/image" Target="../media/image35.jpg"/><Relationship Id="rId10" Type="http://schemas.openxmlformats.org/officeDocument/2006/relationships/image" Target="../media/image40.jpg"/><Relationship Id="rId4" Type="http://schemas.openxmlformats.org/officeDocument/2006/relationships/image" Target="../media/image34.jpg"/><Relationship Id="rId9" Type="http://schemas.openxmlformats.org/officeDocument/2006/relationships/image" Target="../media/image39.jp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jpg"/><Relationship Id="rId3" Type="http://schemas.openxmlformats.org/officeDocument/2006/relationships/image" Target="../media/image45.jpg"/><Relationship Id="rId7" Type="http://schemas.openxmlformats.org/officeDocument/2006/relationships/image" Target="../media/image49.jp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48.jpg"/><Relationship Id="rId5" Type="http://schemas.openxmlformats.org/officeDocument/2006/relationships/image" Target="../media/image47.jpg"/><Relationship Id="rId4" Type="http://schemas.openxmlformats.org/officeDocument/2006/relationships/image" Target="../media/image46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54.jpg"/><Relationship Id="rId4" Type="http://schemas.openxmlformats.org/officeDocument/2006/relationships/image" Target="../media/image53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56.jp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5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7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80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8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0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image" Target="../media/image116.PNG"/><Relationship Id="rId7" Type="http://schemas.openxmlformats.org/officeDocument/2006/relationships/image" Target="../media/image120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10" Type="http://schemas.openxmlformats.org/officeDocument/2006/relationships/image" Target="../media/image123.PNG"/><Relationship Id="rId4" Type="http://schemas.openxmlformats.org/officeDocument/2006/relationships/image" Target="../media/image117.PNG"/><Relationship Id="rId9" Type="http://schemas.openxmlformats.org/officeDocument/2006/relationships/image" Target="../media/image122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openxmlformats.org/officeDocument/2006/relationships/image" Target="../media/image125.PNG"/><Relationship Id="rId7" Type="http://schemas.openxmlformats.org/officeDocument/2006/relationships/image" Target="../media/image129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8.PNG"/><Relationship Id="rId5" Type="http://schemas.openxmlformats.org/officeDocument/2006/relationships/image" Target="../media/image127.PNG"/><Relationship Id="rId4" Type="http://schemas.openxmlformats.org/officeDocument/2006/relationships/image" Target="../media/image126.PNG"/><Relationship Id="rId9" Type="http://schemas.openxmlformats.org/officeDocument/2006/relationships/image" Target="../media/image131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5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8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2.png"/><Relationship Id="rId4" Type="http://schemas.openxmlformats.org/officeDocument/2006/relationships/image" Target="../media/image141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jpe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jpeg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3703762" y="1780734"/>
            <a:ext cx="180850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783"/>
            <a:r>
              <a:rPr lang="en-US" altLang="ko-KR" sz="5400" b="1" spc="225" dirty="0" smtClean="0">
                <a:solidFill>
                  <a:srgbClr val="30302A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PMS</a:t>
            </a:r>
            <a:endParaRPr lang="ko-KR" altLang="en-US" sz="4800" b="1" spc="225" dirty="0">
              <a:solidFill>
                <a:srgbClr val="30302A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735020" y="1266937"/>
            <a:ext cx="17459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783"/>
            <a:r>
              <a:rPr lang="en-US" altLang="ko-KR" sz="1600" b="1" dirty="0">
                <a:ln w="22225">
                  <a:noFill/>
                </a:ln>
                <a:solidFill>
                  <a:srgbClr val="94C3BB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FINAL</a:t>
            </a:r>
            <a:r>
              <a:rPr lang="en-US" altLang="ko-KR" sz="1600" b="1" dirty="0">
                <a:ln w="22225">
                  <a:noFill/>
                </a:ln>
                <a:solidFill>
                  <a:srgbClr val="94C3BB"/>
                </a:solidFill>
                <a:latin typeface="+mj-ea"/>
                <a:ea typeface="+mj-ea"/>
              </a:rPr>
              <a:t> </a:t>
            </a:r>
            <a:r>
              <a:rPr lang="en-US" altLang="ko-KR" sz="1600" b="1" dirty="0">
                <a:ln w="22225">
                  <a:noFill/>
                </a:ln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P</a:t>
            </a:r>
            <a:r>
              <a:rPr lang="en-US" altLang="ko-KR" sz="1600" b="1" dirty="0">
                <a:ln w="22225">
                  <a:noFill/>
                </a:ln>
                <a:solidFill>
                  <a:srgbClr val="94C3BB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ROJECT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0" y="5115697"/>
            <a:ext cx="9144000" cy="1742304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238"/>
          <a:stretch/>
        </p:blipFill>
        <p:spPr>
          <a:xfrm>
            <a:off x="16476" y="3689589"/>
            <a:ext cx="9183081" cy="196893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697075" y="5748866"/>
            <a:ext cx="382188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이준석       이연학       유재인       김하나       김진수       김형규       전현규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0" y="0"/>
            <a:ext cx="9144000" cy="590204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/>
          </a:p>
        </p:txBody>
      </p:sp>
      <p:sp>
        <p:nvSpPr>
          <p:cNvPr id="8" name="TextBox 7"/>
          <p:cNvSpPr txBox="1"/>
          <p:nvPr/>
        </p:nvSpPr>
        <p:spPr>
          <a:xfrm>
            <a:off x="3651664" y="2460535"/>
            <a:ext cx="191270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i="1" dirty="0" smtClean="0">
                <a:solidFill>
                  <a:srgbClr val="FDBBC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</a:t>
            </a:r>
            <a:r>
              <a:rPr lang="en-US" altLang="ko-KR" sz="10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roject </a:t>
            </a:r>
            <a:r>
              <a:rPr lang="en-US" altLang="ko-KR" sz="1100" b="1" i="1" dirty="0" smtClean="0">
                <a:solidFill>
                  <a:srgbClr val="FDBBC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M</a:t>
            </a:r>
            <a:r>
              <a:rPr lang="en-US" altLang="ko-KR" sz="10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anagement </a:t>
            </a:r>
            <a:r>
              <a:rPr lang="en-US" altLang="ko-KR" sz="1100" b="1" i="1" dirty="0" smtClean="0">
                <a:solidFill>
                  <a:srgbClr val="FDBBC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</a:t>
            </a:r>
            <a:r>
              <a:rPr lang="en-US" altLang="ko-KR" sz="10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ystem</a:t>
            </a:r>
            <a:endParaRPr lang="ko-KR" altLang="en-US" sz="1000" i="1" dirty="0">
              <a:solidFill>
                <a:schemeClr val="tx1">
                  <a:lumMod val="75000"/>
                  <a:lumOff val="2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12289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" y="2838095"/>
            <a:ext cx="9143999" cy="557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S</a:t>
            </a:r>
            <a:r>
              <a:rPr lang="en-US" altLang="ko-KR" sz="3200" dirty="0">
                <a:solidFill>
                  <a:srgbClr val="94C3BB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creen </a:t>
            </a:r>
            <a:r>
              <a:rPr lang="en-US" altLang="ko-KR" sz="3200" dirty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D</a:t>
            </a:r>
            <a:r>
              <a:rPr lang="en-US" altLang="ko-KR" sz="3200" dirty="0">
                <a:solidFill>
                  <a:srgbClr val="94C3BB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esign</a:t>
            </a:r>
            <a:endParaRPr lang="ko-KR" altLang="en-US" sz="3200" dirty="0">
              <a:solidFill>
                <a:srgbClr val="94C3BB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-8315" y="3855304"/>
            <a:ext cx="9144000" cy="3002696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/>
          </a:p>
        </p:txBody>
      </p:sp>
      <p:grpSp>
        <p:nvGrpSpPr>
          <p:cNvPr id="6" name="그룹 5"/>
          <p:cNvGrpSpPr/>
          <p:nvPr/>
        </p:nvGrpSpPr>
        <p:grpSpPr>
          <a:xfrm>
            <a:off x="-8315" y="2239514"/>
            <a:ext cx="9152314" cy="138420"/>
            <a:chOff x="0" y="6058453"/>
            <a:chExt cx="9152314" cy="49876"/>
          </a:xfrm>
        </p:grpSpPr>
        <p:sp>
          <p:nvSpPr>
            <p:cNvPr id="7" name="직사각형 6"/>
            <p:cNvSpPr/>
            <p:nvPr/>
          </p:nvSpPr>
          <p:spPr>
            <a:xfrm>
              <a:off x="0" y="6058453"/>
              <a:ext cx="9144000" cy="49876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705004" y="6061421"/>
              <a:ext cx="4447310" cy="43978"/>
            </a:xfrm>
            <a:prstGeom prst="rect">
              <a:avLst/>
            </a:prstGeom>
            <a:solidFill>
              <a:srgbClr val="FDBBC1"/>
            </a:solidFill>
            <a:ln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6032" y="968808"/>
            <a:ext cx="3534109" cy="1318748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1" y="3740091"/>
            <a:ext cx="9144000" cy="49876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3323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021"/>
          <a:stretch/>
        </p:blipFill>
        <p:spPr>
          <a:xfrm>
            <a:off x="3204519" y="1902945"/>
            <a:ext cx="2877606" cy="661457"/>
          </a:xfrm>
          <a:prstGeom prst="rect">
            <a:avLst/>
          </a:prstGeom>
        </p:spPr>
      </p:pic>
      <p:grpSp>
        <p:nvGrpSpPr>
          <p:cNvPr id="5" name="그룹 4"/>
          <p:cNvGrpSpPr/>
          <p:nvPr/>
        </p:nvGrpSpPr>
        <p:grpSpPr>
          <a:xfrm>
            <a:off x="2895599" y="2567275"/>
            <a:ext cx="3480487" cy="48901"/>
            <a:chOff x="0" y="6058453"/>
            <a:chExt cx="9152314" cy="49876"/>
          </a:xfrm>
        </p:grpSpPr>
        <p:sp>
          <p:nvSpPr>
            <p:cNvPr id="6" name="직사각형 5"/>
            <p:cNvSpPr/>
            <p:nvPr/>
          </p:nvSpPr>
          <p:spPr>
            <a:xfrm>
              <a:off x="0" y="6058453"/>
              <a:ext cx="9144000" cy="49876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705004" y="6061421"/>
              <a:ext cx="4447310" cy="43978"/>
            </a:xfrm>
            <a:prstGeom prst="rect">
              <a:avLst/>
            </a:prstGeom>
            <a:solidFill>
              <a:srgbClr val="FDBBC1"/>
            </a:solidFill>
            <a:ln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8" name="직사각형 7"/>
          <p:cNvSpPr/>
          <p:nvPr/>
        </p:nvSpPr>
        <p:spPr>
          <a:xfrm>
            <a:off x="4595" y="2904002"/>
            <a:ext cx="9143999" cy="557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>
                <a:solidFill>
                  <a:srgbClr val="E7E6E6">
                    <a:lumMod val="25000"/>
                  </a:srgb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프로젝트 </a:t>
            </a:r>
            <a:endParaRPr lang="en-US" altLang="ko-KR" sz="2800" dirty="0" smtClean="0">
              <a:solidFill>
                <a:srgbClr val="E7E6E6">
                  <a:lumMod val="25000"/>
                </a:srgb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  <a:p>
            <a:pPr algn="ctr"/>
            <a:r>
              <a:rPr lang="ko-KR" altLang="en-US" sz="2800" dirty="0" smtClean="0">
                <a:solidFill>
                  <a:srgbClr val="E7E6E6">
                    <a:lumMod val="25000"/>
                  </a:srgb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총괄</a:t>
            </a:r>
            <a:r>
              <a:rPr lang="en-US" altLang="ko-KR" sz="2800" dirty="0" smtClean="0">
                <a:solidFill>
                  <a:srgbClr val="E7E6E6">
                    <a:lumMod val="25000"/>
                  </a:srgb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/</a:t>
            </a:r>
            <a:r>
              <a:rPr lang="ko-KR" altLang="en-US" sz="2800" dirty="0" smtClean="0">
                <a:solidFill>
                  <a:srgbClr val="E7E6E6">
                    <a:lumMod val="25000"/>
                  </a:srgb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통합관리</a:t>
            </a:r>
            <a:endParaRPr lang="ko-KR" altLang="en-US" sz="2800" dirty="0">
              <a:solidFill>
                <a:srgbClr val="E7E6E6">
                  <a:lumMod val="25000"/>
                </a:srgb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 rot="10800000">
            <a:off x="3284078" y="3685324"/>
            <a:ext cx="2718487" cy="45719"/>
            <a:chOff x="0" y="6058453"/>
            <a:chExt cx="9152314" cy="49876"/>
          </a:xfrm>
        </p:grpSpPr>
        <p:sp>
          <p:nvSpPr>
            <p:cNvPr id="11" name="직사각형 10"/>
            <p:cNvSpPr/>
            <p:nvPr/>
          </p:nvSpPr>
          <p:spPr>
            <a:xfrm>
              <a:off x="0" y="6058453"/>
              <a:ext cx="9144000" cy="49876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4705004" y="6061421"/>
              <a:ext cx="4447310" cy="43978"/>
            </a:xfrm>
            <a:prstGeom prst="rect">
              <a:avLst/>
            </a:prstGeom>
            <a:solidFill>
              <a:srgbClr val="FDBBC1"/>
            </a:solidFill>
            <a:ln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4346806" y="3882924"/>
            <a:ext cx="522900" cy="24622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solidFill>
                  <a:srgbClr val="E7E6E6">
                    <a:lumMod val="50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김형준</a:t>
            </a:r>
            <a:endParaRPr lang="ko-KR" altLang="en-US" sz="1000" dirty="0">
              <a:solidFill>
                <a:srgbClr val="E7E6E6">
                  <a:lumMod val="50000"/>
                </a:srgb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72351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21" name="직사각형 20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7E6E6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CEO/CTO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권한 설정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직원리스트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41" y="565388"/>
            <a:ext cx="9020432" cy="2802847"/>
          </a:xfrm>
          <a:prstGeom prst="rect">
            <a:avLst/>
          </a:prstGeom>
          <a:solidFill>
            <a:schemeClr val="tx1"/>
          </a:solidFill>
          <a:ln w="15875">
            <a:solidFill>
              <a:schemeClr val="tx1"/>
            </a:solidFill>
          </a:ln>
        </p:spPr>
      </p:pic>
      <p:sp>
        <p:nvSpPr>
          <p:cNvPr id="5" name="직사각형 4"/>
          <p:cNvSpPr/>
          <p:nvPr/>
        </p:nvSpPr>
        <p:spPr>
          <a:xfrm>
            <a:off x="74141" y="4315330"/>
            <a:ext cx="6857858" cy="2308324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Mapper</a:t>
            </a:r>
          </a:p>
          <a:p>
            <a:r>
              <a:rPr lang="en-US" altLang="ko-KR" sz="12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&lt;!-- </a:t>
            </a:r>
            <a:r>
              <a:rPr lang="en-US" altLang="ko-KR" sz="1200" dirty="0">
                <a:solidFill>
                  <a:srgbClr val="FF0000"/>
                </a:solidFill>
                <a:latin typeface="Consolas" panose="020B0609020204030204" pitchFamily="49" charset="0"/>
              </a:rPr>
              <a:t>CEO, CTO </a:t>
            </a:r>
            <a:r>
              <a:rPr lang="ko-KR" altLang="en-US" sz="1200" dirty="0">
                <a:solidFill>
                  <a:srgbClr val="FF0000"/>
                </a:solidFill>
                <a:latin typeface="Consolas" panose="020B0609020204030204" pitchFamily="49" charset="0"/>
              </a:rPr>
              <a:t>사원리스트 불러오기 </a:t>
            </a:r>
            <a:r>
              <a:rPr lang="en-US" altLang="ko-KR" sz="12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--&gt;</a:t>
            </a:r>
          </a:p>
          <a:p>
            <a:r>
              <a:rPr lang="en-US" altLang="ko-KR" sz="12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&lt;!–- pagination </a:t>
            </a:r>
            <a:r>
              <a:rPr lang="en-US" altLang="ko-KR" sz="1200" dirty="0">
                <a:solidFill>
                  <a:srgbClr val="FF0000"/>
                </a:solidFill>
                <a:latin typeface="Consolas" panose="020B0609020204030204" pitchFamily="49" charset="0"/>
              </a:rPr>
              <a:t>--&gt;</a:t>
            </a:r>
          </a:p>
          <a:p>
            <a:r>
              <a:rPr lang="en-US" altLang="ko-KR" sz="12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SELECT 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*</a:t>
            </a:r>
          </a:p>
          <a:p>
            <a:r>
              <a:rPr lang="en-US" altLang="ko-KR" sz="12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FROM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SELECT 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rownum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cnt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a.eno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, a.name, 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a.GRADE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a.DEPT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a.EMAIL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a.PHONE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,  </a:t>
            </a:r>
          </a:p>
          <a:p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(select 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c.CNAME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 from 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pmsmember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 b, 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pmscodes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 c where 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a.eno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b.mno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 and 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b.mdiv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c.cno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) </a:t>
            </a:r>
            <a:endParaRPr lang="en-US" altLang="ko-KR" sz="1200" dirty="0" smtClean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 err="1" smtClean="0">
                <a:solidFill>
                  <a:prstClr val="black"/>
                </a:solidFill>
                <a:latin typeface="Consolas" panose="020B0609020204030204" pitchFamily="49" charset="0"/>
              </a:rPr>
              <a:t>cname</a:t>
            </a:r>
            <a:r>
              <a:rPr lang="en-US" altLang="ko-KR" sz="12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endParaRPr lang="en-US" altLang="ko-KR" sz="12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FROM 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pmsemp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 a </a:t>
            </a:r>
          </a:p>
          <a:p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WHERE NOT 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a.grade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 LIKE '%'||'</a:t>
            </a:r>
            <a:r>
              <a:rPr lang="ko-KR" altLang="en-US" sz="1200" dirty="0">
                <a:solidFill>
                  <a:prstClr val="black"/>
                </a:solidFill>
                <a:latin typeface="Consolas" panose="020B0609020204030204" pitchFamily="49" charset="0"/>
              </a:rPr>
              <a:t>대표이사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'||'%'</a:t>
            </a:r>
          </a:p>
          <a:p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ORDER BY 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a.eno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asc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WHERE 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cnt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 BETWEEN #{start} AND #{end</a:t>
            </a:r>
            <a:r>
              <a:rPr lang="en-US" altLang="ko-KR" sz="12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}</a:t>
            </a:r>
            <a:endParaRPr lang="en-US" altLang="ko-KR" sz="1200" dirty="0">
              <a:solidFill>
                <a:prstClr val="black"/>
              </a:solidFill>
              <a:latin typeface="Consolas" panose="020B0609020204030204" pitchFamily="49" charset="0"/>
            </a:endParaRPr>
          </a:p>
        </p:txBody>
      </p:sp>
      <p:cxnSp>
        <p:nvCxnSpPr>
          <p:cNvPr id="8" name="직선 화살표 연결선 7"/>
          <p:cNvCxnSpPr/>
          <p:nvPr/>
        </p:nvCxnSpPr>
        <p:spPr>
          <a:xfrm flipV="1">
            <a:off x="3130379" y="2265405"/>
            <a:ext cx="0" cy="2037793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/>
          <p:nvPr/>
        </p:nvCxnSpPr>
        <p:spPr>
          <a:xfrm flipH="1" flipV="1">
            <a:off x="4712043" y="3163330"/>
            <a:ext cx="1" cy="1152000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5162314" y="2886331"/>
            <a:ext cx="1883849" cy="276999"/>
          </a:xfrm>
          <a:prstGeom prst="rect">
            <a:avLst/>
          </a:prstGeom>
          <a:ln w="15875"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altLang="ko-KR" sz="1200" dirty="0" err="1" smtClean="0">
                <a:solidFill>
                  <a:prstClr val="black"/>
                </a:solidFill>
                <a:latin typeface="Consolas" panose="020B0609020204030204" pitchFamily="49" charset="0"/>
              </a:rPr>
              <a:t>sch.setBlocksize</a:t>
            </a:r>
            <a:r>
              <a:rPr lang="en-US" altLang="ko-KR" sz="12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(3);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143013" y="736706"/>
            <a:ext cx="1798890" cy="276999"/>
          </a:xfrm>
          <a:prstGeom prst="rect">
            <a:avLst/>
          </a:prstGeom>
          <a:ln w="15875"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sch.setPageSize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(5);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7987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7E6E6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41" y="565388"/>
            <a:ext cx="9020432" cy="2802847"/>
          </a:xfrm>
          <a:prstGeom prst="rect">
            <a:avLst/>
          </a:prstGeom>
          <a:solidFill>
            <a:schemeClr val="tx1"/>
          </a:solidFill>
          <a:ln w="15875">
            <a:solidFill>
              <a:schemeClr val="tx1"/>
            </a:solidFill>
          </a:ln>
        </p:spPr>
      </p:pic>
      <p:sp>
        <p:nvSpPr>
          <p:cNvPr id="9" name="직사각형 8"/>
          <p:cNvSpPr/>
          <p:nvPr/>
        </p:nvSpPr>
        <p:spPr>
          <a:xfrm>
            <a:off x="74141" y="4569717"/>
            <a:ext cx="4572000" cy="2123658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>
            <a:spAutoFit/>
          </a:bodyPr>
          <a:lstStyle/>
          <a:p>
            <a:r>
              <a:rPr lang="en-US" altLang="ko-KR" sz="12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Mapper</a:t>
            </a:r>
          </a:p>
          <a:p>
            <a:r>
              <a:rPr lang="en-US" altLang="ko-KR" sz="12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&lt;!-- </a:t>
            </a:r>
            <a:r>
              <a:rPr lang="en-US" altLang="ko-KR" sz="1200" dirty="0">
                <a:solidFill>
                  <a:srgbClr val="FF0000"/>
                </a:solidFill>
                <a:latin typeface="Consolas" panose="020B0609020204030204" pitchFamily="49" charset="0"/>
              </a:rPr>
              <a:t>CEO, CTO </a:t>
            </a:r>
            <a:r>
              <a:rPr lang="ko-KR" altLang="en-US" sz="1200" dirty="0">
                <a:solidFill>
                  <a:srgbClr val="FF0000"/>
                </a:solidFill>
                <a:latin typeface="Consolas" panose="020B0609020204030204" pitchFamily="49" charset="0"/>
              </a:rPr>
              <a:t>사원리스트 불러오기 </a:t>
            </a:r>
            <a:r>
              <a:rPr lang="en-US" altLang="ko-KR" sz="12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--&gt;</a:t>
            </a:r>
            <a:endParaRPr lang="en-US" altLang="ko-KR" sz="1200" dirty="0" smtClean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select id="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getemp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" 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resultType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="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pmsemp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" 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parameterType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="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"&gt;</a:t>
            </a:r>
          </a:p>
          <a:p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 SELECT 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a.eno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, a.name, 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a.GRADE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a.DEPT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a.EMAIL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a.PHONE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,  </a:t>
            </a:r>
          </a:p>
          <a:p>
            <a:r>
              <a:rPr lang="en-US" altLang="ko-KR" sz="1200" dirty="0" err="1" smtClean="0">
                <a:solidFill>
                  <a:prstClr val="black"/>
                </a:solidFill>
                <a:latin typeface="Consolas" panose="020B0609020204030204" pitchFamily="49" charset="0"/>
              </a:rPr>
              <a:t>c.CNAME,b.pnoFROM</a:t>
            </a:r>
            <a:r>
              <a:rPr lang="en-US" altLang="ko-KR" sz="12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pmsemp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 a, 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pmsmember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 b, 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pmscodes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 c</a:t>
            </a:r>
          </a:p>
          <a:p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WHERE 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b.mdiv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c.cno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(+)</a:t>
            </a:r>
          </a:p>
          <a:p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AND 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a.eno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b.mno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(+)</a:t>
            </a:r>
          </a:p>
          <a:p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AND 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a.eno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200" dirty="0">
                <a:solidFill>
                  <a:srgbClr val="FF0000"/>
                </a:solidFill>
                <a:latin typeface="Consolas" panose="020B0609020204030204" pitchFamily="49" charset="0"/>
              </a:rPr>
              <a:t>#{</a:t>
            </a:r>
            <a:r>
              <a:rPr lang="en-US" altLang="ko-KR" sz="1200" dirty="0" err="1">
                <a:solidFill>
                  <a:srgbClr val="FF0000"/>
                </a:solidFill>
                <a:latin typeface="Consolas" panose="020B0609020204030204" pitchFamily="49" charset="0"/>
              </a:rPr>
              <a:t>eno</a:t>
            </a:r>
            <a:r>
              <a:rPr lang="en-US" altLang="ko-KR" sz="1200" dirty="0">
                <a:solidFill>
                  <a:srgbClr val="FF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 &lt;/select&gt;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cxnSp>
        <p:nvCxnSpPr>
          <p:cNvPr id="11" name="직선 화살표 연결선 10"/>
          <p:cNvCxnSpPr/>
          <p:nvPr/>
        </p:nvCxnSpPr>
        <p:spPr>
          <a:xfrm flipV="1">
            <a:off x="444843" y="2531924"/>
            <a:ext cx="0" cy="2037793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CEO/CTO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권한 설정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–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직원리스트 상세이동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9836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8238" y="405161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7E6E6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CEO/CTO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권한 설정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CTO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설정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66" y="520388"/>
            <a:ext cx="9020432" cy="2980693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11" name="직사각형 10"/>
          <p:cNvSpPr/>
          <p:nvPr/>
        </p:nvSpPr>
        <p:spPr>
          <a:xfrm>
            <a:off x="172998" y="3350489"/>
            <a:ext cx="2693772" cy="1015663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&lt;!–PMS</a:t>
            </a:r>
            <a:r>
              <a:rPr lang="ko-KR" altLang="en-US" sz="12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에 등록되어있는지 확인</a:t>
            </a:r>
            <a:r>
              <a:rPr lang="en-US" altLang="ko-KR" sz="12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--&gt;</a:t>
            </a:r>
          </a:p>
          <a:p>
            <a:r>
              <a:rPr lang="en-US" altLang="ko-KR" sz="12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&lt;select&gt;</a:t>
            </a:r>
            <a:endParaRPr lang="en-US" altLang="ko-KR" sz="1200" dirty="0" smtClean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select count(*) </a:t>
            </a:r>
          </a:p>
          <a:p>
            <a:r>
              <a:rPr lang="en-US" altLang="ko-KR" sz="12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from </a:t>
            </a:r>
            <a:r>
              <a:rPr lang="en-US" altLang="ko-KR" sz="1200" dirty="0" err="1" smtClean="0">
                <a:solidFill>
                  <a:prstClr val="black"/>
                </a:solidFill>
                <a:latin typeface="Consolas" panose="020B0609020204030204" pitchFamily="49" charset="0"/>
              </a:rPr>
              <a:t>pmsmember</a:t>
            </a:r>
            <a:r>
              <a:rPr lang="en-US" altLang="ko-KR" sz="12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altLang="ko-KR" sz="12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where </a:t>
            </a:r>
            <a:r>
              <a:rPr lang="en-US" altLang="ko-KR" sz="1200" dirty="0" err="1" smtClean="0">
                <a:solidFill>
                  <a:prstClr val="black"/>
                </a:solidFill>
                <a:latin typeface="Consolas" panose="020B0609020204030204" pitchFamily="49" charset="0"/>
              </a:rPr>
              <a:t>mno</a:t>
            </a:r>
            <a:r>
              <a:rPr lang="en-US" altLang="ko-KR" sz="12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=#{</a:t>
            </a:r>
            <a:r>
              <a:rPr lang="en-US" altLang="ko-KR" sz="1200" dirty="0" err="1" smtClean="0">
                <a:solidFill>
                  <a:prstClr val="black"/>
                </a:solidFill>
                <a:latin typeface="Consolas" panose="020B0609020204030204" pitchFamily="49" charset="0"/>
              </a:rPr>
              <a:t>eno</a:t>
            </a:r>
            <a:r>
              <a:rPr lang="en-US" altLang="ko-KR" sz="12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}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526695" y="3807388"/>
            <a:ext cx="3976816" cy="830997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  <a:latin typeface="Consolas" panose="020B0609020204030204" pitchFamily="49" charset="0"/>
              </a:rPr>
              <a:t>&lt;!-- </a:t>
            </a:r>
            <a:r>
              <a:rPr lang="en-US" altLang="ko-KR" sz="1200" dirty="0" err="1">
                <a:solidFill>
                  <a:srgbClr val="FF0000"/>
                </a:solidFill>
                <a:latin typeface="Consolas" panose="020B0609020204030204" pitchFamily="49" charset="0"/>
              </a:rPr>
              <a:t>pms</a:t>
            </a:r>
            <a:r>
              <a:rPr lang="ko-KR" altLang="en-US" sz="1200" dirty="0">
                <a:solidFill>
                  <a:srgbClr val="FF0000"/>
                </a:solidFill>
                <a:latin typeface="Consolas" panose="020B0609020204030204" pitchFamily="49" charset="0"/>
              </a:rPr>
              <a:t>에 </a:t>
            </a:r>
            <a:r>
              <a:rPr lang="ko-KR" altLang="en-US" sz="1200" dirty="0" err="1">
                <a:solidFill>
                  <a:srgbClr val="FF0000"/>
                </a:solidFill>
                <a:latin typeface="Consolas" panose="020B0609020204030204" pitchFamily="49" charset="0"/>
              </a:rPr>
              <a:t>등록안된</a:t>
            </a:r>
            <a:r>
              <a:rPr lang="ko-KR" altLang="en-US" sz="1200" dirty="0">
                <a:solidFill>
                  <a:srgbClr val="FF0000"/>
                </a:solidFill>
                <a:latin typeface="Consolas" panose="020B0609020204030204" pitchFamily="49" charset="0"/>
              </a:rPr>
              <a:t> 경우 </a:t>
            </a:r>
            <a:r>
              <a:rPr lang="en-US" altLang="ko-KR" sz="1200" dirty="0">
                <a:solidFill>
                  <a:srgbClr val="FF0000"/>
                </a:solidFill>
                <a:latin typeface="Consolas" panose="020B0609020204030204" pitchFamily="49" charset="0"/>
              </a:rPr>
              <a:t>PM</a:t>
            </a:r>
            <a:r>
              <a:rPr lang="ko-KR" altLang="en-US" sz="1200" dirty="0" err="1">
                <a:solidFill>
                  <a:srgbClr val="FF0000"/>
                </a:solidFill>
                <a:latin typeface="Consolas" panose="020B0609020204030204" pitchFamily="49" charset="0"/>
              </a:rPr>
              <a:t>으로등록</a:t>
            </a:r>
            <a:r>
              <a:rPr lang="ko-KR" altLang="en-US" sz="1200" dirty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FF0000"/>
                </a:solidFill>
                <a:latin typeface="Consolas" panose="020B0609020204030204" pitchFamily="49" charset="0"/>
              </a:rPr>
              <a:t>--&gt;</a:t>
            </a:r>
          </a:p>
          <a:p>
            <a:r>
              <a:rPr lang="en-US" altLang="ko-KR" sz="1200" dirty="0">
                <a:solidFill>
                  <a:srgbClr val="FF000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2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insert&gt;</a:t>
            </a:r>
          </a:p>
          <a:p>
            <a:r>
              <a:rPr lang="en-US" altLang="ko-KR" sz="1200" dirty="0">
                <a:solidFill>
                  <a:prstClr val="black"/>
                </a:solidFill>
              </a:rPr>
              <a:t>insert into </a:t>
            </a:r>
            <a:r>
              <a:rPr lang="en-US" altLang="ko-KR" sz="1200" dirty="0" err="1">
                <a:solidFill>
                  <a:prstClr val="black"/>
                </a:solidFill>
              </a:rPr>
              <a:t>pmsmember</a:t>
            </a:r>
            <a:r>
              <a:rPr lang="en-US" altLang="ko-KR" sz="1200" dirty="0">
                <a:solidFill>
                  <a:prstClr val="black"/>
                </a:solidFill>
              </a:rPr>
              <a:t> </a:t>
            </a:r>
          </a:p>
          <a:p>
            <a:r>
              <a:rPr lang="en-US" altLang="ko-KR" sz="1200" dirty="0">
                <a:solidFill>
                  <a:prstClr val="black"/>
                </a:solidFill>
              </a:rPr>
              <a:t> values(#{</a:t>
            </a:r>
            <a:r>
              <a:rPr lang="en-US" altLang="ko-KR" sz="1200" dirty="0" err="1">
                <a:solidFill>
                  <a:prstClr val="black"/>
                </a:solidFill>
              </a:rPr>
              <a:t>eno</a:t>
            </a:r>
            <a:r>
              <a:rPr lang="en-US" altLang="ko-KR" sz="1200" dirty="0">
                <a:solidFill>
                  <a:prstClr val="black"/>
                </a:solidFill>
              </a:rPr>
              <a:t>}, #{pass}, 3, #{phone}, null)</a:t>
            </a:r>
            <a:endParaRPr lang="en-US" altLang="ko-KR" sz="1200" dirty="0">
              <a:solidFill>
                <a:prstClr val="black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48045" y="4770360"/>
            <a:ext cx="2244812" cy="1015663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  <a:latin typeface="Consolas" panose="020B0609020204030204" pitchFamily="49" charset="0"/>
              </a:rPr>
              <a:t>&lt;!-- PM </a:t>
            </a:r>
            <a:r>
              <a:rPr lang="ko-KR" altLang="en-US" sz="1200" dirty="0">
                <a:solidFill>
                  <a:srgbClr val="FF0000"/>
                </a:solidFill>
                <a:latin typeface="Consolas" panose="020B0609020204030204" pitchFamily="49" charset="0"/>
              </a:rPr>
              <a:t>권한해제 설정 </a:t>
            </a:r>
            <a:r>
              <a:rPr lang="en-US" altLang="ko-KR" sz="1200" dirty="0">
                <a:solidFill>
                  <a:srgbClr val="FF0000"/>
                </a:solidFill>
                <a:latin typeface="Consolas" panose="020B0609020204030204" pitchFamily="49" charset="0"/>
              </a:rPr>
              <a:t>--&gt;</a:t>
            </a:r>
          </a:p>
          <a:p>
            <a:r>
              <a:rPr lang="en-US" altLang="ko-KR" sz="1200" dirty="0">
                <a:solidFill>
                  <a:srgbClr val="FF000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2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update&gt;</a:t>
            </a:r>
          </a:p>
          <a:p>
            <a:r>
              <a:rPr lang="en-US" altLang="ko-KR" sz="1200" dirty="0">
                <a:solidFill>
                  <a:prstClr val="black"/>
                </a:solidFill>
              </a:rPr>
              <a:t>UPDATE </a:t>
            </a:r>
            <a:r>
              <a:rPr lang="en-US" altLang="ko-KR" sz="1200" dirty="0" err="1">
                <a:solidFill>
                  <a:prstClr val="black"/>
                </a:solidFill>
              </a:rPr>
              <a:t>pmsmember</a:t>
            </a:r>
            <a:endParaRPr lang="en-US" altLang="ko-KR" sz="1200" dirty="0">
              <a:solidFill>
                <a:prstClr val="black"/>
              </a:solidFill>
            </a:endParaRPr>
          </a:p>
          <a:p>
            <a:r>
              <a:rPr lang="en-US" altLang="ko-KR" sz="1200" dirty="0">
                <a:solidFill>
                  <a:prstClr val="black"/>
                </a:solidFill>
              </a:rPr>
              <a:t>SET mdiv=9</a:t>
            </a:r>
          </a:p>
          <a:p>
            <a:r>
              <a:rPr lang="en-US" altLang="ko-KR" sz="1200" dirty="0">
                <a:solidFill>
                  <a:prstClr val="black"/>
                </a:solidFill>
              </a:rPr>
              <a:t>WHERE mdiv=3</a:t>
            </a:r>
            <a:endParaRPr lang="en-US" altLang="ko-KR" sz="1200" dirty="0">
              <a:solidFill>
                <a:prstClr val="black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4526695" y="5607040"/>
            <a:ext cx="3976816" cy="1015663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&lt;!-- PM </a:t>
            </a:r>
            <a:r>
              <a:rPr lang="ko-KR" altLang="en-US" sz="12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권한 설정  </a:t>
            </a:r>
            <a:r>
              <a:rPr lang="en-US" altLang="ko-KR" sz="12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--&gt;</a:t>
            </a:r>
          </a:p>
          <a:p>
            <a:r>
              <a:rPr lang="en-US" altLang="ko-KR" sz="12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&lt;update&gt;</a:t>
            </a:r>
          </a:p>
          <a:p>
            <a:r>
              <a:rPr lang="en-US" altLang="ko-KR" sz="1200" dirty="0">
                <a:solidFill>
                  <a:prstClr val="black"/>
                </a:solidFill>
              </a:rPr>
              <a:t>UPDATE </a:t>
            </a:r>
            <a:r>
              <a:rPr lang="en-US" altLang="ko-KR" sz="1200" dirty="0" err="1">
                <a:solidFill>
                  <a:prstClr val="black"/>
                </a:solidFill>
              </a:rPr>
              <a:t>pmsmember</a:t>
            </a:r>
            <a:endParaRPr lang="en-US" altLang="ko-KR" sz="1200" dirty="0">
              <a:solidFill>
                <a:prstClr val="black"/>
              </a:solidFill>
            </a:endParaRPr>
          </a:p>
          <a:p>
            <a:r>
              <a:rPr lang="en-US" altLang="ko-KR" sz="1200" dirty="0">
                <a:solidFill>
                  <a:prstClr val="black"/>
                </a:solidFill>
              </a:rPr>
              <a:t>SET mdiv=3</a:t>
            </a:r>
          </a:p>
          <a:p>
            <a:r>
              <a:rPr lang="en-US" altLang="ko-KR" sz="1200" dirty="0">
                <a:solidFill>
                  <a:prstClr val="black"/>
                </a:solidFill>
              </a:rPr>
              <a:t>WHERE </a:t>
            </a:r>
            <a:r>
              <a:rPr lang="en-US" altLang="ko-KR" sz="1200" dirty="0" err="1">
                <a:solidFill>
                  <a:prstClr val="black"/>
                </a:solidFill>
              </a:rPr>
              <a:t>mno</a:t>
            </a:r>
            <a:r>
              <a:rPr lang="en-US" altLang="ko-KR" sz="1200" dirty="0">
                <a:solidFill>
                  <a:prstClr val="black"/>
                </a:solidFill>
              </a:rPr>
              <a:t>=#{</a:t>
            </a:r>
            <a:r>
              <a:rPr lang="en-US" altLang="ko-KR" sz="1200" dirty="0" err="1">
                <a:solidFill>
                  <a:prstClr val="black"/>
                </a:solidFill>
              </a:rPr>
              <a:t>eno</a:t>
            </a:r>
            <a:r>
              <a:rPr lang="en-US" altLang="ko-KR" sz="1200" dirty="0">
                <a:solidFill>
                  <a:prstClr val="black"/>
                </a:solidFill>
              </a:rPr>
              <a:t>}</a:t>
            </a:r>
            <a:endParaRPr lang="en-US" altLang="ko-KR" sz="1200" dirty="0" smtClean="0">
              <a:solidFill>
                <a:prstClr val="black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3516530" y="1016381"/>
            <a:ext cx="2998573" cy="2308324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Service</a:t>
            </a:r>
          </a:p>
          <a:p>
            <a:r>
              <a:rPr lang="en-US" altLang="ko-KR" sz="1200" dirty="0">
                <a:solidFill>
                  <a:prstClr val="black"/>
                </a:solidFill>
              </a:rPr>
              <a:t>public void </a:t>
            </a:r>
            <a:r>
              <a:rPr lang="en-US" altLang="ko-KR" sz="1200" dirty="0" err="1">
                <a:solidFill>
                  <a:prstClr val="black"/>
                </a:solidFill>
              </a:rPr>
              <a:t>updateCto</a:t>
            </a:r>
            <a:r>
              <a:rPr lang="en-US" altLang="ko-KR" sz="1200" dirty="0">
                <a:solidFill>
                  <a:prstClr val="black"/>
                </a:solidFill>
              </a:rPr>
              <a:t>(</a:t>
            </a:r>
            <a:r>
              <a:rPr lang="en-US" altLang="ko-KR" sz="1200" dirty="0" err="1">
                <a:solidFill>
                  <a:prstClr val="black"/>
                </a:solidFill>
              </a:rPr>
              <a:t>pmsemp</a:t>
            </a:r>
            <a:r>
              <a:rPr lang="en-US" altLang="ko-KR" sz="1200" dirty="0">
                <a:solidFill>
                  <a:prstClr val="black"/>
                </a:solidFill>
              </a:rPr>
              <a:t> </a:t>
            </a:r>
            <a:r>
              <a:rPr lang="en-US" altLang="ko-KR" sz="1200" dirty="0" err="1">
                <a:solidFill>
                  <a:prstClr val="black"/>
                </a:solidFill>
              </a:rPr>
              <a:t>updateCto</a:t>
            </a:r>
            <a:r>
              <a:rPr lang="en-US" altLang="ko-KR" sz="1200" dirty="0">
                <a:solidFill>
                  <a:prstClr val="black"/>
                </a:solidFill>
              </a:rPr>
              <a:t>) {</a:t>
            </a:r>
          </a:p>
          <a:p>
            <a:r>
              <a:rPr lang="en-US" altLang="ko-KR" sz="1200" dirty="0" err="1">
                <a:solidFill>
                  <a:prstClr val="black"/>
                </a:solidFill>
              </a:rPr>
              <a:t>int</a:t>
            </a:r>
            <a:r>
              <a:rPr lang="en-US" altLang="ko-KR" sz="1200" dirty="0">
                <a:solidFill>
                  <a:prstClr val="black"/>
                </a:solidFill>
              </a:rPr>
              <a:t> </a:t>
            </a:r>
            <a:r>
              <a:rPr lang="en-US" altLang="ko-KR" sz="1200" u="sng" dirty="0" err="1">
                <a:solidFill>
                  <a:prstClr val="black"/>
                </a:solidFill>
              </a:rPr>
              <a:t>isMem</a:t>
            </a:r>
            <a:r>
              <a:rPr lang="en-US" altLang="ko-KR" sz="1200" u="sng" dirty="0">
                <a:solidFill>
                  <a:prstClr val="black"/>
                </a:solidFill>
              </a:rPr>
              <a:t> = </a:t>
            </a:r>
            <a:r>
              <a:rPr lang="en-US" altLang="ko-KR" sz="1200" u="sng" dirty="0" err="1">
                <a:solidFill>
                  <a:prstClr val="black"/>
                </a:solidFill>
              </a:rPr>
              <a:t>rep.memCheck</a:t>
            </a:r>
            <a:r>
              <a:rPr lang="en-US" altLang="ko-KR" sz="1200" u="sng" dirty="0">
                <a:solidFill>
                  <a:prstClr val="black"/>
                </a:solidFill>
              </a:rPr>
              <a:t>(</a:t>
            </a:r>
            <a:r>
              <a:rPr lang="en-US" altLang="ko-KR" sz="1200" u="sng" dirty="0" err="1">
                <a:solidFill>
                  <a:prstClr val="black"/>
                </a:solidFill>
              </a:rPr>
              <a:t>updateCto</a:t>
            </a:r>
            <a:r>
              <a:rPr lang="en-US" altLang="ko-KR" sz="1200" u="sng" dirty="0">
                <a:solidFill>
                  <a:prstClr val="black"/>
                </a:solidFill>
              </a:rPr>
              <a:t>);</a:t>
            </a:r>
          </a:p>
          <a:p>
            <a:r>
              <a:rPr lang="en-US" altLang="ko-KR" sz="1200" dirty="0" smtClean="0">
                <a:solidFill>
                  <a:prstClr val="black"/>
                </a:solidFill>
              </a:rPr>
              <a:t>if(</a:t>
            </a:r>
            <a:r>
              <a:rPr lang="en-US" altLang="ko-KR" sz="1200" dirty="0" err="1" smtClean="0">
                <a:solidFill>
                  <a:prstClr val="black"/>
                </a:solidFill>
              </a:rPr>
              <a:t>isMem</a:t>
            </a:r>
            <a:r>
              <a:rPr lang="en-US" altLang="ko-KR" sz="1200" dirty="0">
                <a:solidFill>
                  <a:prstClr val="black"/>
                </a:solidFill>
              </a:rPr>
              <a:t>==0) {</a:t>
            </a:r>
          </a:p>
          <a:p>
            <a:r>
              <a:rPr lang="en-US" altLang="ko-KR" sz="1200" dirty="0">
                <a:solidFill>
                  <a:prstClr val="black"/>
                </a:solidFill>
              </a:rPr>
              <a:t>// </a:t>
            </a:r>
            <a:r>
              <a:rPr lang="ko-KR" altLang="en-US" sz="1200" dirty="0">
                <a:solidFill>
                  <a:prstClr val="black"/>
                </a:solidFill>
              </a:rPr>
              <a:t>기존 </a:t>
            </a:r>
            <a:r>
              <a:rPr lang="en-US" altLang="ko-KR" sz="1200" dirty="0">
                <a:solidFill>
                  <a:prstClr val="black"/>
                </a:solidFill>
              </a:rPr>
              <a:t>CTO</a:t>
            </a:r>
            <a:r>
              <a:rPr lang="ko-KR" altLang="en-US" sz="1200" dirty="0">
                <a:solidFill>
                  <a:prstClr val="black"/>
                </a:solidFill>
              </a:rPr>
              <a:t>권한 변경</a:t>
            </a:r>
          </a:p>
          <a:p>
            <a:r>
              <a:rPr lang="en-US" altLang="ko-KR" sz="1200" dirty="0">
                <a:solidFill>
                  <a:prstClr val="black"/>
                </a:solidFill>
              </a:rPr>
              <a:t>rep.updatepmsemp2();</a:t>
            </a:r>
          </a:p>
          <a:p>
            <a:r>
              <a:rPr lang="en-US" altLang="ko-KR" sz="1200" dirty="0">
                <a:solidFill>
                  <a:prstClr val="black"/>
                </a:solidFill>
              </a:rPr>
              <a:t>// </a:t>
            </a:r>
            <a:r>
              <a:rPr lang="ko-KR" altLang="en-US" sz="1200" dirty="0">
                <a:solidFill>
                  <a:prstClr val="black"/>
                </a:solidFill>
              </a:rPr>
              <a:t>새로운 </a:t>
            </a:r>
            <a:r>
              <a:rPr lang="en-US" altLang="ko-KR" sz="1200" dirty="0">
                <a:solidFill>
                  <a:prstClr val="black"/>
                </a:solidFill>
              </a:rPr>
              <a:t>CTO Member</a:t>
            </a:r>
            <a:r>
              <a:rPr lang="ko-KR" altLang="en-US" sz="1200" dirty="0">
                <a:solidFill>
                  <a:prstClr val="black"/>
                </a:solidFill>
              </a:rPr>
              <a:t>등록</a:t>
            </a:r>
          </a:p>
          <a:p>
            <a:r>
              <a:rPr lang="en-US" altLang="ko-KR" sz="1200" dirty="0" err="1">
                <a:solidFill>
                  <a:prstClr val="black"/>
                </a:solidFill>
              </a:rPr>
              <a:t>updateCto.setPass</a:t>
            </a:r>
            <a:r>
              <a:rPr lang="en-US" altLang="ko-KR" sz="1200" dirty="0">
                <a:solidFill>
                  <a:prstClr val="black"/>
                </a:solidFill>
              </a:rPr>
              <a:t>(</a:t>
            </a:r>
            <a:r>
              <a:rPr lang="en-US" altLang="ko-KR" sz="1200" dirty="0" err="1">
                <a:solidFill>
                  <a:prstClr val="black"/>
                </a:solidFill>
              </a:rPr>
              <a:t>makePass</a:t>
            </a:r>
            <a:r>
              <a:rPr lang="en-US" altLang="ko-KR" sz="1200" dirty="0">
                <a:solidFill>
                  <a:prstClr val="black"/>
                </a:solidFill>
              </a:rPr>
              <a:t>("1234qwer!"));</a:t>
            </a:r>
          </a:p>
          <a:p>
            <a:r>
              <a:rPr lang="en-US" altLang="ko-KR" sz="1200" dirty="0" smtClean="0">
                <a:solidFill>
                  <a:prstClr val="black"/>
                </a:solidFill>
              </a:rPr>
              <a:t>rep.insertMem1(</a:t>
            </a:r>
            <a:r>
              <a:rPr lang="en-US" altLang="ko-KR" sz="1200" dirty="0" err="1" smtClean="0">
                <a:solidFill>
                  <a:prstClr val="black"/>
                </a:solidFill>
              </a:rPr>
              <a:t>updateCto</a:t>
            </a:r>
            <a:r>
              <a:rPr lang="en-US" altLang="ko-KR" sz="1200" dirty="0">
                <a:solidFill>
                  <a:prstClr val="black"/>
                </a:solidFill>
              </a:rPr>
              <a:t>);</a:t>
            </a:r>
          </a:p>
          <a:p>
            <a:r>
              <a:rPr lang="en-US" altLang="ko-KR" sz="1200" dirty="0">
                <a:solidFill>
                  <a:prstClr val="black"/>
                </a:solidFill>
              </a:rPr>
              <a:t>}else{</a:t>
            </a:r>
          </a:p>
          <a:p>
            <a:r>
              <a:rPr lang="en-US" altLang="ko-KR" sz="1200" dirty="0">
                <a:solidFill>
                  <a:prstClr val="black"/>
                </a:solidFill>
              </a:rPr>
              <a:t>rep.updatepmsemp2();</a:t>
            </a:r>
          </a:p>
          <a:p>
            <a:r>
              <a:rPr lang="en-US" altLang="ko-KR" sz="1200" dirty="0">
                <a:solidFill>
                  <a:prstClr val="black"/>
                </a:solidFill>
              </a:rPr>
              <a:t>rep.updatepmsemp1(</a:t>
            </a:r>
            <a:r>
              <a:rPr lang="en-US" altLang="ko-KR" sz="1200" dirty="0" err="1">
                <a:solidFill>
                  <a:prstClr val="black"/>
                </a:solidFill>
              </a:rPr>
              <a:t>updateCto</a:t>
            </a:r>
            <a:r>
              <a:rPr lang="en-US" altLang="ko-KR" sz="1200" dirty="0">
                <a:solidFill>
                  <a:prstClr val="black"/>
                </a:solidFill>
              </a:rPr>
              <a:t>);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cxnSp>
        <p:nvCxnSpPr>
          <p:cNvPr id="20" name="직선 화살표 연결선 19"/>
          <p:cNvCxnSpPr/>
          <p:nvPr/>
        </p:nvCxnSpPr>
        <p:spPr>
          <a:xfrm flipH="1">
            <a:off x="1453974" y="4407552"/>
            <a:ext cx="0" cy="338043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/>
          <p:nvPr/>
        </p:nvCxnSpPr>
        <p:spPr>
          <a:xfrm flipV="1">
            <a:off x="2601095" y="4407552"/>
            <a:ext cx="1903975" cy="1040864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/>
          <p:nvPr/>
        </p:nvCxnSpPr>
        <p:spPr>
          <a:xfrm>
            <a:off x="2614482" y="5456653"/>
            <a:ext cx="1912213" cy="808625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4244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8238" y="405161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7E6E6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CEO/CTO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권한 설정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– PM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설정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66" y="520388"/>
            <a:ext cx="9020432" cy="2980693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직사각형 3"/>
          <p:cNvSpPr/>
          <p:nvPr/>
        </p:nvSpPr>
        <p:spPr>
          <a:xfrm>
            <a:off x="2928549" y="2604180"/>
            <a:ext cx="2401330" cy="1015663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&lt;!– </a:t>
            </a:r>
            <a:r>
              <a:rPr lang="ko-KR" altLang="en-US" sz="12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현재 생성된 프로젝트</a:t>
            </a:r>
            <a:r>
              <a:rPr lang="en-US" altLang="ko-KR" sz="12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 --&gt;</a:t>
            </a:r>
          </a:p>
          <a:p>
            <a:r>
              <a:rPr lang="en-US" altLang="ko-KR" sz="12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&lt;select&gt;</a:t>
            </a:r>
          </a:p>
          <a:p>
            <a:r>
              <a:rPr lang="en-US" altLang="ko-KR" sz="12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select 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pno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from 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pmsproject</a:t>
            </a:r>
            <a:endParaRPr lang="en-US" altLang="ko-KR" sz="12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order by 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pno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asc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cxnSp>
        <p:nvCxnSpPr>
          <p:cNvPr id="9" name="직선 화살표 연결선 8"/>
          <p:cNvCxnSpPr/>
          <p:nvPr/>
        </p:nvCxnSpPr>
        <p:spPr>
          <a:xfrm flipH="1" flipV="1">
            <a:off x="2323070" y="3015049"/>
            <a:ext cx="605479" cy="4629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172998" y="3350489"/>
            <a:ext cx="2693772" cy="1015663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&lt;!–PMS</a:t>
            </a:r>
            <a:r>
              <a:rPr lang="ko-KR" altLang="en-US" sz="12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에 등록되어있는지 확인</a:t>
            </a:r>
            <a:r>
              <a:rPr lang="en-US" altLang="ko-KR" sz="12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--&gt;</a:t>
            </a:r>
          </a:p>
          <a:p>
            <a:r>
              <a:rPr lang="en-US" altLang="ko-KR" sz="12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&lt;select&gt;</a:t>
            </a:r>
            <a:endParaRPr lang="en-US" altLang="ko-KR" sz="1200" dirty="0" smtClean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select count(*) </a:t>
            </a:r>
          </a:p>
          <a:p>
            <a:r>
              <a:rPr lang="en-US" altLang="ko-KR" sz="12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from </a:t>
            </a:r>
            <a:r>
              <a:rPr lang="en-US" altLang="ko-KR" sz="1200" dirty="0" err="1" smtClean="0">
                <a:solidFill>
                  <a:prstClr val="black"/>
                </a:solidFill>
                <a:latin typeface="Consolas" panose="020B0609020204030204" pitchFamily="49" charset="0"/>
              </a:rPr>
              <a:t>pmsmember</a:t>
            </a:r>
            <a:r>
              <a:rPr lang="en-US" altLang="ko-KR" sz="12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altLang="ko-KR" sz="12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where </a:t>
            </a:r>
            <a:r>
              <a:rPr lang="en-US" altLang="ko-KR" sz="1200" dirty="0" err="1" smtClean="0">
                <a:solidFill>
                  <a:prstClr val="black"/>
                </a:solidFill>
                <a:latin typeface="Consolas" panose="020B0609020204030204" pitchFamily="49" charset="0"/>
              </a:rPr>
              <a:t>mno</a:t>
            </a:r>
            <a:r>
              <a:rPr lang="en-US" altLang="ko-KR" sz="12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=#{</a:t>
            </a:r>
            <a:r>
              <a:rPr lang="en-US" altLang="ko-KR" sz="1200" dirty="0" err="1" smtClean="0">
                <a:solidFill>
                  <a:prstClr val="black"/>
                </a:solidFill>
                <a:latin typeface="Consolas" panose="020B0609020204030204" pitchFamily="49" charset="0"/>
              </a:rPr>
              <a:t>eno</a:t>
            </a:r>
            <a:r>
              <a:rPr lang="en-US" altLang="ko-KR" sz="12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}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526695" y="3807388"/>
            <a:ext cx="3976816" cy="830997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  <a:latin typeface="Consolas" panose="020B0609020204030204" pitchFamily="49" charset="0"/>
              </a:rPr>
              <a:t>&lt;!-- </a:t>
            </a:r>
            <a:r>
              <a:rPr lang="en-US" altLang="ko-KR" sz="1200" dirty="0" err="1">
                <a:solidFill>
                  <a:srgbClr val="FF0000"/>
                </a:solidFill>
                <a:latin typeface="Consolas" panose="020B0609020204030204" pitchFamily="49" charset="0"/>
              </a:rPr>
              <a:t>pms</a:t>
            </a:r>
            <a:r>
              <a:rPr lang="ko-KR" altLang="en-US" sz="1200" dirty="0">
                <a:solidFill>
                  <a:srgbClr val="FF0000"/>
                </a:solidFill>
                <a:latin typeface="Consolas" panose="020B0609020204030204" pitchFamily="49" charset="0"/>
              </a:rPr>
              <a:t>에 </a:t>
            </a:r>
            <a:r>
              <a:rPr lang="ko-KR" altLang="en-US" sz="1200" dirty="0" err="1">
                <a:solidFill>
                  <a:srgbClr val="FF0000"/>
                </a:solidFill>
                <a:latin typeface="Consolas" panose="020B0609020204030204" pitchFamily="49" charset="0"/>
              </a:rPr>
              <a:t>등록안된</a:t>
            </a:r>
            <a:r>
              <a:rPr lang="ko-KR" altLang="en-US" sz="1200" dirty="0">
                <a:solidFill>
                  <a:srgbClr val="FF0000"/>
                </a:solidFill>
                <a:latin typeface="Consolas" panose="020B0609020204030204" pitchFamily="49" charset="0"/>
              </a:rPr>
              <a:t> 경우 </a:t>
            </a:r>
            <a:r>
              <a:rPr lang="en-US" altLang="ko-KR" sz="1200" dirty="0">
                <a:solidFill>
                  <a:srgbClr val="FF0000"/>
                </a:solidFill>
                <a:latin typeface="Consolas" panose="020B0609020204030204" pitchFamily="49" charset="0"/>
              </a:rPr>
              <a:t>PM</a:t>
            </a:r>
            <a:r>
              <a:rPr lang="ko-KR" altLang="en-US" sz="1200" dirty="0" err="1">
                <a:solidFill>
                  <a:srgbClr val="FF0000"/>
                </a:solidFill>
                <a:latin typeface="Consolas" panose="020B0609020204030204" pitchFamily="49" charset="0"/>
              </a:rPr>
              <a:t>으로등록</a:t>
            </a:r>
            <a:r>
              <a:rPr lang="ko-KR" altLang="en-US" sz="1200" dirty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FF0000"/>
                </a:solidFill>
                <a:latin typeface="Consolas" panose="020B0609020204030204" pitchFamily="49" charset="0"/>
              </a:rPr>
              <a:t>--&gt;</a:t>
            </a:r>
          </a:p>
          <a:p>
            <a:r>
              <a:rPr lang="en-US" altLang="ko-KR" sz="1200" dirty="0">
                <a:solidFill>
                  <a:srgbClr val="FF000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2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insert&gt;</a:t>
            </a:r>
          </a:p>
          <a:p>
            <a:r>
              <a:rPr lang="en-US" altLang="ko-KR" sz="12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insert 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into 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pmsmember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 values(#{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eno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}, #{pass}, 4, #{phone}, #{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pno</a:t>
            </a:r>
            <a:r>
              <a:rPr lang="en-US" altLang="ko-KR" sz="12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})</a:t>
            </a:r>
            <a:endParaRPr lang="en-US" altLang="ko-KR" sz="1200" dirty="0">
              <a:solidFill>
                <a:prstClr val="black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48045" y="4770360"/>
            <a:ext cx="2244812" cy="1200329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  <a:latin typeface="Consolas" panose="020B0609020204030204" pitchFamily="49" charset="0"/>
              </a:rPr>
              <a:t>&lt;!-- PM </a:t>
            </a:r>
            <a:r>
              <a:rPr lang="ko-KR" altLang="en-US" sz="1200" dirty="0">
                <a:solidFill>
                  <a:srgbClr val="FF0000"/>
                </a:solidFill>
                <a:latin typeface="Consolas" panose="020B0609020204030204" pitchFamily="49" charset="0"/>
              </a:rPr>
              <a:t>권한해제 설정 </a:t>
            </a:r>
            <a:r>
              <a:rPr lang="en-US" altLang="ko-KR" sz="1200" dirty="0">
                <a:solidFill>
                  <a:srgbClr val="FF0000"/>
                </a:solidFill>
                <a:latin typeface="Consolas" panose="020B0609020204030204" pitchFamily="49" charset="0"/>
              </a:rPr>
              <a:t>--&gt;</a:t>
            </a:r>
          </a:p>
          <a:p>
            <a:r>
              <a:rPr lang="en-US" altLang="ko-KR" sz="1200" dirty="0">
                <a:solidFill>
                  <a:srgbClr val="FF000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2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update&gt;</a:t>
            </a:r>
          </a:p>
          <a:p>
            <a:r>
              <a:rPr lang="en-US" altLang="ko-KR" sz="12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UPDATE 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pmsmember</a:t>
            </a:r>
            <a:endParaRPr lang="en-US" altLang="ko-KR" sz="12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SET mdiv=9, 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pno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=null</a:t>
            </a:r>
          </a:p>
          <a:p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WHERE mdiv=4</a:t>
            </a:r>
          </a:p>
          <a:p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and 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pno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=#{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pno</a:t>
            </a:r>
            <a:r>
              <a:rPr lang="en-US" altLang="ko-KR" sz="12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}</a:t>
            </a:r>
            <a:endParaRPr lang="en-US" altLang="ko-KR" sz="1200" dirty="0">
              <a:solidFill>
                <a:prstClr val="black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4526695" y="5607040"/>
            <a:ext cx="3976816" cy="1015663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&lt;!-- PM </a:t>
            </a:r>
            <a:r>
              <a:rPr lang="ko-KR" altLang="en-US" sz="12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권한 설정  </a:t>
            </a:r>
            <a:r>
              <a:rPr lang="en-US" altLang="ko-KR" sz="12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--&gt;</a:t>
            </a:r>
          </a:p>
          <a:p>
            <a:r>
              <a:rPr lang="en-US" altLang="ko-KR" sz="12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&lt;update&gt;</a:t>
            </a:r>
          </a:p>
          <a:p>
            <a:r>
              <a:rPr lang="en-US" altLang="ko-KR" sz="12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UPDATE </a:t>
            </a:r>
            <a:r>
              <a:rPr lang="en-US" altLang="ko-KR" sz="1200" dirty="0" err="1" smtClean="0">
                <a:solidFill>
                  <a:prstClr val="black"/>
                </a:solidFill>
                <a:latin typeface="Consolas" panose="020B0609020204030204" pitchFamily="49" charset="0"/>
              </a:rPr>
              <a:t>pmsmember</a:t>
            </a:r>
            <a:endParaRPr lang="en-US" altLang="ko-KR" sz="1200" dirty="0" smtClean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SET mdiv=4, </a:t>
            </a:r>
            <a:r>
              <a:rPr lang="en-US" altLang="ko-KR" sz="1200" dirty="0" err="1" smtClean="0">
                <a:solidFill>
                  <a:prstClr val="black"/>
                </a:solidFill>
                <a:latin typeface="Consolas" panose="020B0609020204030204" pitchFamily="49" charset="0"/>
              </a:rPr>
              <a:t>pno</a:t>
            </a:r>
            <a:r>
              <a:rPr lang="en-US" altLang="ko-KR" sz="12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=#{</a:t>
            </a:r>
            <a:r>
              <a:rPr lang="en-US" altLang="ko-KR" sz="1200" dirty="0" err="1" smtClean="0">
                <a:solidFill>
                  <a:prstClr val="black"/>
                </a:solidFill>
                <a:latin typeface="Consolas" panose="020B0609020204030204" pitchFamily="49" charset="0"/>
              </a:rPr>
              <a:t>pno</a:t>
            </a:r>
            <a:r>
              <a:rPr lang="en-US" altLang="ko-KR" sz="12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altLang="ko-KR" sz="12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WHERE </a:t>
            </a:r>
            <a:r>
              <a:rPr lang="en-US" altLang="ko-KR" sz="1200" dirty="0" err="1" smtClean="0">
                <a:solidFill>
                  <a:prstClr val="black"/>
                </a:solidFill>
                <a:latin typeface="Consolas" panose="020B0609020204030204" pitchFamily="49" charset="0"/>
              </a:rPr>
              <a:t>mno</a:t>
            </a:r>
            <a:r>
              <a:rPr lang="en-US" altLang="ko-KR" sz="12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=#{</a:t>
            </a:r>
            <a:r>
              <a:rPr lang="en-US" altLang="ko-KR" sz="1200" dirty="0" err="1" smtClean="0">
                <a:solidFill>
                  <a:prstClr val="black"/>
                </a:solidFill>
                <a:latin typeface="Consolas" panose="020B0609020204030204" pitchFamily="49" charset="0"/>
              </a:rPr>
              <a:t>eno</a:t>
            </a:r>
            <a:r>
              <a:rPr lang="en-US" altLang="ko-KR" sz="12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5445211" y="573743"/>
            <a:ext cx="3564924" cy="2308324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Service</a:t>
            </a:r>
          </a:p>
          <a:p>
            <a:r>
              <a:rPr lang="en-US" altLang="ko-KR" sz="12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public 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void 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updatePm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pmsemp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updatePm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200" dirty="0" err="1" smtClean="0">
                <a:solidFill>
                  <a:prstClr val="black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2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isMem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rep.memCheck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updatePm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2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if(</a:t>
            </a:r>
            <a:r>
              <a:rPr lang="en-US" altLang="ko-KR" sz="1200" dirty="0" err="1" smtClean="0">
                <a:solidFill>
                  <a:prstClr val="black"/>
                </a:solidFill>
                <a:latin typeface="Consolas" panose="020B0609020204030204" pitchFamily="49" charset="0"/>
              </a:rPr>
              <a:t>isMem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==0) {</a:t>
            </a:r>
          </a:p>
          <a:p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// </a:t>
            </a:r>
            <a:r>
              <a:rPr lang="ko-KR" altLang="en-US" sz="1200" dirty="0">
                <a:solidFill>
                  <a:prstClr val="black"/>
                </a:solidFill>
                <a:latin typeface="Consolas" panose="020B0609020204030204" pitchFamily="49" charset="0"/>
              </a:rPr>
              <a:t>기존 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PM</a:t>
            </a:r>
            <a:r>
              <a:rPr lang="ko-KR" altLang="en-US" sz="1200" dirty="0">
                <a:solidFill>
                  <a:prstClr val="black"/>
                </a:solidFill>
                <a:latin typeface="Consolas" panose="020B0609020204030204" pitchFamily="49" charset="0"/>
              </a:rPr>
              <a:t>권한 변경</a:t>
            </a:r>
          </a:p>
          <a:p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rep.updatePm2(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updatePm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// </a:t>
            </a:r>
            <a:r>
              <a:rPr lang="ko-KR" altLang="en-US" sz="1200" dirty="0">
                <a:solidFill>
                  <a:prstClr val="black"/>
                </a:solidFill>
                <a:latin typeface="Consolas" panose="020B0609020204030204" pitchFamily="49" charset="0"/>
              </a:rPr>
              <a:t>새로운 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PM Member</a:t>
            </a:r>
            <a:r>
              <a:rPr lang="ko-KR" altLang="en-US" sz="1200" dirty="0">
                <a:solidFill>
                  <a:prstClr val="black"/>
                </a:solidFill>
                <a:latin typeface="Consolas" panose="020B0609020204030204" pitchFamily="49" charset="0"/>
              </a:rPr>
              <a:t>등록</a:t>
            </a:r>
          </a:p>
          <a:p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updatePm.setPass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makePass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("1234qwer!"));</a:t>
            </a:r>
          </a:p>
          <a:p>
            <a:r>
              <a:rPr lang="en-US" altLang="ko-KR" sz="12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rep.insertMem2(</a:t>
            </a:r>
            <a:r>
              <a:rPr lang="en-US" altLang="ko-KR" sz="1200" dirty="0" err="1" smtClean="0">
                <a:solidFill>
                  <a:prstClr val="black"/>
                </a:solidFill>
                <a:latin typeface="Consolas" panose="020B0609020204030204" pitchFamily="49" charset="0"/>
              </a:rPr>
              <a:t>updatePm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}else{</a:t>
            </a:r>
          </a:p>
          <a:p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rep.updatePm2(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updatePm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rep.updatePm1(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updatePm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);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cxnSp>
        <p:nvCxnSpPr>
          <p:cNvPr id="20" name="직선 화살표 연결선 19"/>
          <p:cNvCxnSpPr/>
          <p:nvPr/>
        </p:nvCxnSpPr>
        <p:spPr>
          <a:xfrm flipH="1">
            <a:off x="1453974" y="4407552"/>
            <a:ext cx="0" cy="338043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/>
          <p:nvPr/>
        </p:nvCxnSpPr>
        <p:spPr>
          <a:xfrm flipV="1">
            <a:off x="2601095" y="4407552"/>
            <a:ext cx="1903975" cy="1040864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/>
          <p:nvPr/>
        </p:nvCxnSpPr>
        <p:spPr>
          <a:xfrm>
            <a:off x="2614482" y="5456653"/>
            <a:ext cx="1912213" cy="808625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1863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-4118" y="405161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7E6E6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PM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프로젝트관리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–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팀원 추가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66" y="538742"/>
            <a:ext cx="9020432" cy="2970577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5" name="직사각형 4"/>
          <p:cNvSpPr/>
          <p:nvPr/>
        </p:nvSpPr>
        <p:spPr>
          <a:xfrm>
            <a:off x="1412790" y="5515184"/>
            <a:ext cx="2739081" cy="1015663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  <a:latin typeface="Consolas" panose="020B0609020204030204" pitchFamily="49" charset="0"/>
              </a:rPr>
              <a:t>&lt;!-- </a:t>
            </a:r>
            <a:r>
              <a:rPr lang="en-US" altLang="ko-KR" sz="1200" dirty="0" err="1">
                <a:solidFill>
                  <a:srgbClr val="FF0000"/>
                </a:solidFill>
                <a:latin typeface="Consolas" panose="020B0609020204030204" pitchFamily="49" charset="0"/>
              </a:rPr>
              <a:t>pms</a:t>
            </a:r>
            <a:r>
              <a:rPr lang="ko-KR" altLang="en-US" sz="1200" dirty="0">
                <a:solidFill>
                  <a:srgbClr val="FF0000"/>
                </a:solidFill>
                <a:latin typeface="Consolas" panose="020B0609020204030204" pitchFamily="49" charset="0"/>
              </a:rPr>
              <a:t>등록된 직원 팀원추가 </a:t>
            </a:r>
            <a:r>
              <a:rPr lang="en-US" altLang="ko-KR" sz="1200" dirty="0">
                <a:solidFill>
                  <a:srgbClr val="FF0000"/>
                </a:solidFill>
                <a:latin typeface="Consolas" panose="020B0609020204030204" pitchFamily="49" charset="0"/>
              </a:rPr>
              <a:t>--&gt;</a:t>
            </a:r>
          </a:p>
          <a:p>
            <a:r>
              <a:rPr lang="en-US" altLang="ko-KR" sz="12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&lt;update&gt;</a:t>
            </a:r>
            <a:endParaRPr lang="en-US" altLang="ko-KR" sz="1200" dirty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UPDATE 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pmsmember</a:t>
            </a:r>
            <a:endParaRPr lang="en-US" altLang="ko-KR" sz="12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SET 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pno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=#{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pno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}, mdiv=5</a:t>
            </a:r>
          </a:p>
          <a:p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WHERE 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mno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 =#{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eno</a:t>
            </a:r>
            <a:r>
              <a:rPr lang="en-US" altLang="ko-KR" sz="12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}</a:t>
            </a:r>
            <a:endParaRPr lang="en-US" altLang="ko-KR" sz="1200" dirty="0">
              <a:solidFill>
                <a:prstClr val="black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979774" y="5515185"/>
            <a:ext cx="3974758" cy="1015663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</a:rPr>
              <a:t>&lt;!-- </a:t>
            </a:r>
            <a:r>
              <a:rPr lang="en-US" altLang="ko-KR" sz="1200" dirty="0" err="1">
                <a:solidFill>
                  <a:srgbClr val="FF0000"/>
                </a:solidFill>
              </a:rPr>
              <a:t>pms</a:t>
            </a:r>
            <a:r>
              <a:rPr lang="ko-KR" altLang="en-US" sz="1200" dirty="0" err="1">
                <a:solidFill>
                  <a:srgbClr val="FF0000"/>
                </a:solidFill>
              </a:rPr>
              <a:t>등록안된</a:t>
            </a:r>
            <a:r>
              <a:rPr lang="ko-KR" altLang="en-US" sz="1200" dirty="0">
                <a:solidFill>
                  <a:srgbClr val="FF0000"/>
                </a:solidFill>
              </a:rPr>
              <a:t> 직원 팀원추가 </a:t>
            </a:r>
            <a:r>
              <a:rPr lang="en-US" altLang="ko-KR" sz="1200" dirty="0">
                <a:solidFill>
                  <a:srgbClr val="FF0000"/>
                </a:solidFill>
              </a:rPr>
              <a:t>--&gt;</a:t>
            </a:r>
            <a:endParaRPr lang="en-US" altLang="ko-KR" sz="1200" dirty="0" smtClean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&lt;insert&gt;</a:t>
            </a:r>
            <a:endParaRPr lang="en-US" altLang="ko-KR" sz="1200" dirty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 insert into 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pmsmember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 values(#{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eno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}, #{pass}, 5, #{phone}, #{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pno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})</a:t>
            </a:r>
          </a:p>
          <a:p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&lt;/insert&gt;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72997" y="1982132"/>
            <a:ext cx="3536090" cy="1754326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Service</a:t>
            </a:r>
          </a:p>
          <a:p>
            <a:r>
              <a:rPr lang="en-US" altLang="ko-KR" sz="12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// </a:t>
            </a:r>
            <a:r>
              <a:rPr lang="en-US" altLang="ko-KR" sz="1200" dirty="0">
                <a:solidFill>
                  <a:srgbClr val="FF0000"/>
                </a:solidFill>
                <a:latin typeface="Consolas" panose="020B0609020204030204" pitchFamily="49" charset="0"/>
              </a:rPr>
              <a:t>PM </a:t>
            </a:r>
            <a:r>
              <a:rPr lang="ko-KR" altLang="en-US" sz="1200" dirty="0">
                <a:solidFill>
                  <a:srgbClr val="FF0000"/>
                </a:solidFill>
                <a:latin typeface="Consolas" panose="020B0609020204030204" pitchFamily="49" charset="0"/>
              </a:rPr>
              <a:t>팀원 추가</a:t>
            </a:r>
          </a:p>
          <a:p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public void 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insPm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pmsemp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insertPm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isMem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rep.memCheck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insertPm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if(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isMem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==0) {</a:t>
            </a:r>
          </a:p>
          <a:p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insertPm.setPass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makePass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("1234qwer!"));</a:t>
            </a:r>
          </a:p>
          <a:p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rep.insPNum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insertPm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}else{</a:t>
            </a:r>
          </a:p>
          <a:p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rep.updPNum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insertPm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);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015047" y="3874958"/>
            <a:ext cx="2693772" cy="1015663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&lt;!–PMS</a:t>
            </a:r>
            <a:r>
              <a:rPr lang="ko-KR" altLang="en-US" sz="12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에 등록되어있는지 확인</a:t>
            </a:r>
            <a:r>
              <a:rPr lang="en-US" altLang="ko-KR" sz="12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--&gt;</a:t>
            </a:r>
          </a:p>
          <a:p>
            <a:r>
              <a:rPr lang="en-US" altLang="ko-KR" sz="12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&lt;select&gt;</a:t>
            </a:r>
            <a:endParaRPr lang="en-US" altLang="ko-KR" sz="1200" dirty="0" smtClean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select count(*) </a:t>
            </a:r>
          </a:p>
          <a:p>
            <a:r>
              <a:rPr lang="en-US" altLang="ko-KR" sz="12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from </a:t>
            </a:r>
            <a:r>
              <a:rPr lang="en-US" altLang="ko-KR" sz="1200" dirty="0" err="1" smtClean="0">
                <a:solidFill>
                  <a:prstClr val="black"/>
                </a:solidFill>
                <a:latin typeface="Consolas" panose="020B0609020204030204" pitchFamily="49" charset="0"/>
              </a:rPr>
              <a:t>pmsmember</a:t>
            </a:r>
            <a:r>
              <a:rPr lang="en-US" altLang="ko-KR" sz="12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altLang="ko-KR" sz="12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where </a:t>
            </a:r>
            <a:r>
              <a:rPr lang="en-US" altLang="ko-KR" sz="1200" dirty="0" err="1" smtClean="0">
                <a:solidFill>
                  <a:prstClr val="black"/>
                </a:solidFill>
                <a:latin typeface="Consolas" panose="020B0609020204030204" pitchFamily="49" charset="0"/>
              </a:rPr>
              <a:t>mno</a:t>
            </a:r>
            <a:r>
              <a:rPr lang="en-US" altLang="ko-KR" sz="12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=#{</a:t>
            </a:r>
            <a:r>
              <a:rPr lang="en-US" altLang="ko-KR" sz="1200" dirty="0" err="1" smtClean="0">
                <a:solidFill>
                  <a:prstClr val="black"/>
                </a:solidFill>
                <a:latin typeface="Consolas" panose="020B0609020204030204" pitchFamily="49" charset="0"/>
              </a:rPr>
              <a:t>eno</a:t>
            </a:r>
            <a:r>
              <a:rPr lang="en-US" altLang="ko-KR" sz="12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}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cxnSp>
        <p:nvCxnSpPr>
          <p:cNvPr id="14" name="직선 화살표 연결선 13"/>
          <p:cNvCxnSpPr/>
          <p:nvPr/>
        </p:nvCxnSpPr>
        <p:spPr>
          <a:xfrm flipH="1">
            <a:off x="2644346" y="4890621"/>
            <a:ext cx="1709347" cy="624563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/>
          <p:nvPr/>
        </p:nvCxnSpPr>
        <p:spPr>
          <a:xfrm>
            <a:off x="4353693" y="4890621"/>
            <a:ext cx="1659929" cy="624563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>
            <a:endCxn id="13" idx="3"/>
          </p:cNvCxnSpPr>
          <p:nvPr/>
        </p:nvCxnSpPr>
        <p:spPr>
          <a:xfrm flipH="1">
            <a:off x="5708819" y="3388204"/>
            <a:ext cx="2372502" cy="994586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1404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7E6E6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66" y="520388"/>
            <a:ext cx="9020432" cy="3079547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직사각형 3"/>
          <p:cNvSpPr/>
          <p:nvPr/>
        </p:nvSpPr>
        <p:spPr>
          <a:xfrm>
            <a:off x="230660" y="4154738"/>
            <a:ext cx="4131276" cy="1754326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  <a:latin typeface="Consolas" panose="020B0609020204030204" pitchFamily="49" charset="0"/>
              </a:rPr>
              <a:t>&lt;!-- pm </a:t>
            </a:r>
            <a:r>
              <a:rPr lang="ko-KR" altLang="en-US" sz="1200" dirty="0">
                <a:solidFill>
                  <a:srgbClr val="FF0000"/>
                </a:solidFill>
                <a:latin typeface="Consolas" panose="020B0609020204030204" pitchFamily="49" charset="0"/>
              </a:rPr>
              <a:t>프로젝트 팀원 삭제 리스트 </a:t>
            </a:r>
            <a:r>
              <a:rPr lang="en-US" altLang="ko-KR" sz="1200" dirty="0">
                <a:solidFill>
                  <a:srgbClr val="FF0000"/>
                </a:solidFill>
                <a:latin typeface="Consolas" panose="020B0609020204030204" pitchFamily="49" charset="0"/>
              </a:rPr>
              <a:t>--&gt;</a:t>
            </a:r>
          </a:p>
          <a:p>
            <a:r>
              <a:rPr lang="en-US" altLang="ko-KR" sz="12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&lt;select&gt;</a:t>
            </a:r>
            <a:endParaRPr lang="en-US" altLang="ko-KR" sz="1200" dirty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SELECT 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a.eno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, a.name, 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a.GRADE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a.DEPT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a.EMAIL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a.PHONE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,  </a:t>
            </a:r>
          </a:p>
          <a:p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c.CNAME,b.pno</a:t>
            </a:r>
            <a:endParaRPr lang="en-US" altLang="ko-KR" sz="12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FROM 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pmsemp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 a, 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pmsmember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 b, 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pmscodes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 c</a:t>
            </a:r>
          </a:p>
          <a:p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WHERE 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a.eno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b.mno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 and 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b.mdiv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c.cno</a:t>
            </a:r>
            <a:endParaRPr lang="en-US" altLang="ko-KR" sz="12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AND 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b.pno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=#{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pno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AND </a:t>
            </a:r>
            <a:r>
              <a:rPr lang="en-US" altLang="ko-KR" sz="1200" dirty="0" err="1" smtClean="0">
                <a:solidFill>
                  <a:prstClr val="black"/>
                </a:solidFill>
                <a:latin typeface="Consolas" panose="020B0609020204030204" pitchFamily="49" charset="0"/>
              </a:rPr>
              <a:t>b.mdiv</a:t>
            </a:r>
            <a:r>
              <a:rPr lang="en-US" altLang="ko-KR" sz="12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=5</a:t>
            </a:r>
            <a:endParaRPr lang="en-US" altLang="ko-KR" sz="1200" dirty="0">
              <a:solidFill>
                <a:prstClr val="black"/>
              </a:solidFill>
              <a:latin typeface="Consolas" panose="020B0609020204030204" pitchFamily="49" charset="0"/>
            </a:endParaRPr>
          </a:p>
        </p:txBody>
      </p:sp>
      <p:cxnSp>
        <p:nvCxnSpPr>
          <p:cNvPr id="9" name="직선 화살표 연결선 8"/>
          <p:cNvCxnSpPr/>
          <p:nvPr/>
        </p:nvCxnSpPr>
        <p:spPr>
          <a:xfrm flipH="1" flipV="1">
            <a:off x="2199503" y="2603106"/>
            <a:ext cx="8238" cy="1551632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PM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프로젝트관리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–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팀원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삭제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5387546" y="4524069"/>
            <a:ext cx="1977080" cy="1015663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&lt;!--</a:t>
            </a:r>
            <a:r>
              <a:rPr lang="ko-KR" altLang="en-US" sz="12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팀원 삭제 </a:t>
            </a:r>
            <a:r>
              <a:rPr lang="en-US" altLang="ko-KR" sz="12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--&gt;</a:t>
            </a:r>
            <a:endParaRPr lang="en-US" altLang="ko-KR" sz="1200" dirty="0" smtClean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&lt;update&gt;</a:t>
            </a:r>
            <a:endParaRPr lang="en-US" altLang="ko-KR" sz="1200" dirty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UPDATE 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pmsmember</a:t>
            </a:r>
            <a:endParaRPr lang="en-US" altLang="ko-KR" sz="12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SET 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pno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=null, mdiv=9</a:t>
            </a:r>
          </a:p>
          <a:p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WHERE 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mno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 =#{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eno</a:t>
            </a:r>
            <a:r>
              <a:rPr lang="en-US" altLang="ko-KR" sz="12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}</a:t>
            </a:r>
            <a:endParaRPr lang="en-US" altLang="ko-KR" sz="1200" dirty="0">
              <a:solidFill>
                <a:prstClr val="black"/>
              </a:solidFill>
              <a:latin typeface="Consolas" panose="020B0609020204030204" pitchFamily="49" charset="0"/>
            </a:endParaRPr>
          </a:p>
        </p:txBody>
      </p:sp>
      <p:cxnSp>
        <p:nvCxnSpPr>
          <p:cNvPr id="13" name="직선 화살표 연결선 12"/>
          <p:cNvCxnSpPr>
            <a:endCxn id="5" idx="0"/>
          </p:cNvCxnSpPr>
          <p:nvPr/>
        </p:nvCxnSpPr>
        <p:spPr>
          <a:xfrm flipH="1">
            <a:off x="6376086" y="3454947"/>
            <a:ext cx="1688757" cy="1069122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6367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7E6E6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인사관리자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수정처리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66" y="520388"/>
            <a:ext cx="9020431" cy="284065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직사각형 3"/>
          <p:cNvSpPr/>
          <p:nvPr/>
        </p:nvSpPr>
        <p:spPr>
          <a:xfrm>
            <a:off x="3501080" y="1940757"/>
            <a:ext cx="1960605" cy="1015663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  <a:latin typeface="Consolas" panose="020B0609020204030204" pitchFamily="49" charset="0"/>
              </a:rPr>
              <a:t>&lt;!-- </a:t>
            </a:r>
            <a:r>
              <a:rPr lang="ko-KR" altLang="en-US" sz="1200" dirty="0">
                <a:solidFill>
                  <a:srgbClr val="FF0000"/>
                </a:solidFill>
                <a:latin typeface="Consolas" panose="020B0609020204030204" pitchFamily="49" charset="0"/>
              </a:rPr>
              <a:t>직급 리스트 </a:t>
            </a:r>
            <a:r>
              <a:rPr lang="en-US" altLang="ko-KR" sz="1200" dirty="0">
                <a:solidFill>
                  <a:srgbClr val="FF0000"/>
                </a:solidFill>
                <a:latin typeface="Consolas" panose="020B0609020204030204" pitchFamily="49" charset="0"/>
              </a:rPr>
              <a:t>--&gt;</a:t>
            </a:r>
          </a:p>
          <a:p>
            <a:r>
              <a:rPr lang="en-US" altLang="ko-KR" sz="1200" dirty="0">
                <a:solidFill>
                  <a:srgbClr val="FF000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2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select&gt;</a:t>
            </a:r>
            <a:endParaRPr lang="en-US" altLang="ko-KR" sz="1200" dirty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select DISTINCT grade </a:t>
            </a:r>
          </a:p>
          <a:p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from 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pmsemp</a:t>
            </a:r>
            <a:endParaRPr lang="en-US" altLang="ko-KR" sz="12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order by grade 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asc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3501080" y="670406"/>
            <a:ext cx="1960605" cy="1200329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</a:rPr>
              <a:t>&lt;!-- </a:t>
            </a:r>
            <a:r>
              <a:rPr lang="ko-KR" altLang="en-US" sz="1200" dirty="0">
                <a:solidFill>
                  <a:srgbClr val="FF0000"/>
                </a:solidFill>
              </a:rPr>
              <a:t>부서 리스트 </a:t>
            </a:r>
            <a:r>
              <a:rPr lang="en-US" altLang="ko-KR" sz="1200" dirty="0">
                <a:solidFill>
                  <a:srgbClr val="FF0000"/>
                </a:solidFill>
              </a:rPr>
              <a:t>--&gt;</a:t>
            </a:r>
          </a:p>
          <a:p>
            <a:r>
              <a:rPr lang="en-US" altLang="ko-KR" sz="1200" dirty="0">
                <a:solidFill>
                  <a:srgbClr val="FF0000"/>
                </a:solidFill>
              </a:rPr>
              <a:t>&lt;</a:t>
            </a:r>
            <a:r>
              <a:rPr lang="en-US" altLang="ko-KR" sz="1200" dirty="0" smtClean="0">
                <a:solidFill>
                  <a:srgbClr val="FF0000"/>
                </a:solidFill>
              </a:rPr>
              <a:t>select&gt;</a:t>
            </a:r>
            <a:endParaRPr lang="en-US" altLang="ko-KR" sz="1200" dirty="0">
              <a:solidFill>
                <a:srgbClr val="FF0000"/>
              </a:solidFill>
            </a:endParaRPr>
          </a:p>
          <a:p>
            <a:r>
              <a:rPr lang="en-US" altLang="ko-KR" sz="1200" dirty="0">
                <a:solidFill>
                  <a:prstClr val="black"/>
                </a:solidFill>
              </a:rPr>
              <a:t>select DISTINCT </a:t>
            </a:r>
            <a:r>
              <a:rPr lang="en-US" altLang="ko-KR" sz="1200" dirty="0" err="1">
                <a:solidFill>
                  <a:prstClr val="black"/>
                </a:solidFill>
              </a:rPr>
              <a:t>dept</a:t>
            </a:r>
            <a:endParaRPr lang="en-US" altLang="ko-KR" sz="1200" dirty="0">
              <a:solidFill>
                <a:prstClr val="black"/>
              </a:solidFill>
            </a:endParaRPr>
          </a:p>
          <a:p>
            <a:r>
              <a:rPr lang="en-US" altLang="ko-KR" sz="1200" dirty="0">
                <a:solidFill>
                  <a:prstClr val="black"/>
                </a:solidFill>
              </a:rPr>
              <a:t>from </a:t>
            </a:r>
            <a:r>
              <a:rPr lang="en-US" altLang="ko-KR" sz="1200" dirty="0" err="1">
                <a:solidFill>
                  <a:prstClr val="black"/>
                </a:solidFill>
              </a:rPr>
              <a:t>pmsemp</a:t>
            </a:r>
            <a:endParaRPr lang="en-US" altLang="ko-KR" sz="1200" dirty="0">
              <a:solidFill>
                <a:prstClr val="black"/>
              </a:solidFill>
            </a:endParaRPr>
          </a:p>
          <a:p>
            <a:r>
              <a:rPr lang="en-US" altLang="ko-KR" sz="1200" dirty="0">
                <a:solidFill>
                  <a:prstClr val="black"/>
                </a:solidFill>
              </a:rPr>
              <a:t>WHERE </a:t>
            </a:r>
            <a:r>
              <a:rPr lang="en-US" altLang="ko-KR" sz="1200" dirty="0" err="1">
                <a:solidFill>
                  <a:prstClr val="black"/>
                </a:solidFill>
              </a:rPr>
              <a:t>dept</a:t>
            </a:r>
            <a:r>
              <a:rPr lang="en-US" altLang="ko-KR" sz="1200" dirty="0">
                <a:solidFill>
                  <a:prstClr val="black"/>
                </a:solidFill>
              </a:rPr>
              <a:t> IS NOT null</a:t>
            </a:r>
          </a:p>
          <a:p>
            <a:r>
              <a:rPr lang="en-US" altLang="ko-KR" sz="1200" dirty="0">
                <a:solidFill>
                  <a:prstClr val="black"/>
                </a:solidFill>
              </a:rPr>
              <a:t>order by </a:t>
            </a:r>
            <a:r>
              <a:rPr lang="en-US" altLang="ko-KR" sz="1200" dirty="0" err="1">
                <a:solidFill>
                  <a:prstClr val="black"/>
                </a:solidFill>
              </a:rPr>
              <a:t>dept</a:t>
            </a:r>
            <a:r>
              <a:rPr lang="en-US" altLang="ko-KR" sz="1200" dirty="0">
                <a:solidFill>
                  <a:prstClr val="black"/>
                </a:solidFill>
              </a:rPr>
              <a:t> </a:t>
            </a:r>
            <a:r>
              <a:rPr lang="en-US" altLang="ko-KR" sz="1200" dirty="0" smtClean="0">
                <a:solidFill>
                  <a:prstClr val="black"/>
                </a:solidFill>
              </a:rPr>
              <a:t>ASC</a:t>
            </a:r>
            <a:endParaRPr lang="en-US" altLang="ko-KR" sz="1200" dirty="0">
              <a:solidFill>
                <a:prstClr val="black"/>
              </a:solidFill>
            </a:endParaRPr>
          </a:p>
        </p:txBody>
      </p:sp>
      <p:cxnSp>
        <p:nvCxnSpPr>
          <p:cNvPr id="11" name="직선 화살표 연결선 10"/>
          <p:cNvCxnSpPr/>
          <p:nvPr/>
        </p:nvCxnSpPr>
        <p:spPr>
          <a:xfrm flipH="1">
            <a:off x="2689649" y="2105803"/>
            <a:ext cx="807309" cy="0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/>
          <p:nvPr/>
        </p:nvCxnSpPr>
        <p:spPr>
          <a:xfrm flipH="1">
            <a:off x="2693771" y="1747457"/>
            <a:ext cx="807309" cy="0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7150445" y="4128192"/>
            <a:ext cx="1820562" cy="1200329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</a:rPr>
              <a:t>&lt;!-- </a:t>
            </a:r>
            <a:r>
              <a:rPr lang="ko-KR" altLang="en-US" sz="1200" dirty="0">
                <a:solidFill>
                  <a:srgbClr val="FF0000"/>
                </a:solidFill>
              </a:rPr>
              <a:t>사원정보 수정 </a:t>
            </a:r>
            <a:r>
              <a:rPr lang="en-US" altLang="ko-KR" sz="1200" dirty="0">
                <a:solidFill>
                  <a:srgbClr val="FF0000"/>
                </a:solidFill>
              </a:rPr>
              <a:t>--&gt;</a:t>
            </a:r>
          </a:p>
          <a:p>
            <a:r>
              <a:rPr lang="en-US" altLang="ko-KR" sz="1200" dirty="0">
                <a:solidFill>
                  <a:srgbClr val="FF0000"/>
                </a:solidFill>
              </a:rPr>
              <a:t>&lt;</a:t>
            </a:r>
            <a:r>
              <a:rPr lang="en-US" altLang="ko-KR" sz="1200" dirty="0" smtClean="0">
                <a:solidFill>
                  <a:srgbClr val="FF0000"/>
                </a:solidFill>
              </a:rPr>
              <a:t>update&gt;</a:t>
            </a:r>
            <a:endParaRPr lang="en-US" altLang="ko-KR" sz="1200" dirty="0">
              <a:solidFill>
                <a:srgbClr val="FF0000"/>
              </a:solidFill>
            </a:endParaRPr>
          </a:p>
          <a:p>
            <a:r>
              <a:rPr lang="en-US" altLang="ko-KR" sz="1200" dirty="0">
                <a:solidFill>
                  <a:prstClr val="black"/>
                </a:solidFill>
              </a:rPr>
              <a:t>UPDATE </a:t>
            </a:r>
            <a:r>
              <a:rPr lang="en-US" altLang="ko-KR" sz="1200" dirty="0" err="1">
                <a:solidFill>
                  <a:prstClr val="black"/>
                </a:solidFill>
              </a:rPr>
              <a:t>pmsemp</a:t>
            </a:r>
            <a:endParaRPr lang="en-US" altLang="ko-KR" sz="1200" dirty="0">
              <a:solidFill>
                <a:prstClr val="black"/>
              </a:solidFill>
            </a:endParaRPr>
          </a:p>
          <a:p>
            <a:r>
              <a:rPr lang="en-US" altLang="ko-KR" sz="1200" dirty="0">
                <a:solidFill>
                  <a:prstClr val="black"/>
                </a:solidFill>
              </a:rPr>
              <a:t>SET </a:t>
            </a:r>
            <a:r>
              <a:rPr lang="en-US" altLang="ko-KR" sz="1200" dirty="0" err="1">
                <a:solidFill>
                  <a:prstClr val="black"/>
                </a:solidFill>
              </a:rPr>
              <a:t>dept</a:t>
            </a:r>
            <a:r>
              <a:rPr lang="en-US" altLang="ko-KR" sz="1200" dirty="0">
                <a:solidFill>
                  <a:prstClr val="black"/>
                </a:solidFill>
              </a:rPr>
              <a:t> =#{</a:t>
            </a:r>
            <a:r>
              <a:rPr lang="en-US" altLang="ko-KR" sz="1200" dirty="0" err="1">
                <a:solidFill>
                  <a:prstClr val="black"/>
                </a:solidFill>
              </a:rPr>
              <a:t>dept</a:t>
            </a:r>
            <a:r>
              <a:rPr lang="en-US" altLang="ko-KR" sz="1200" dirty="0">
                <a:solidFill>
                  <a:prstClr val="black"/>
                </a:solidFill>
              </a:rPr>
              <a:t>}, grade =#{grade}</a:t>
            </a:r>
          </a:p>
          <a:p>
            <a:r>
              <a:rPr lang="en-US" altLang="ko-KR" sz="1200" dirty="0">
                <a:solidFill>
                  <a:prstClr val="black"/>
                </a:solidFill>
              </a:rPr>
              <a:t>WHERE </a:t>
            </a:r>
            <a:r>
              <a:rPr lang="en-US" altLang="ko-KR" sz="1200" dirty="0" err="1">
                <a:solidFill>
                  <a:prstClr val="black"/>
                </a:solidFill>
              </a:rPr>
              <a:t>eno</a:t>
            </a:r>
            <a:r>
              <a:rPr lang="en-US" altLang="ko-KR" sz="1200" dirty="0">
                <a:solidFill>
                  <a:prstClr val="black"/>
                </a:solidFill>
              </a:rPr>
              <a:t> =#{</a:t>
            </a:r>
            <a:r>
              <a:rPr lang="en-US" altLang="ko-KR" sz="1200" dirty="0" err="1">
                <a:solidFill>
                  <a:prstClr val="black"/>
                </a:solidFill>
              </a:rPr>
              <a:t>eno</a:t>
            </a:r>
            <a:r>
              <a:rPr lang="en-US" altLang="ko-KR" sz="1200" dirty="0" smtClean="0">
                <a:solidFill>
                  <a:prstClr val="black"/>
                </a:solidFill>
              </a:rPr>
              <a:t>}</a:t>
            </a:r>
            <a:endParaRPr lang="en-US" altLang="ko-KR" sz="1200" dirty="0">
              <a:solidFill>
                <a:prstClr val="black"/>
              </a:solidFill>
            </a:endParaRPr>
          </a:p>
        </p:txBody>
      </p:sp>
      <p:cxnSp>
        <p:nvCxnSpPr>
          <p:cNvPr id="14" name="직선 화살표 연결선 13"/>
          <p:cNvCxnSpPr/>
          <p:nvPr/>
        </p:nvCxnSpPr>
        <p:spPr>
          <a:xfrm flipH="1" flipV="1">
            <a:off x="8110154" y="3295134"/>
            <a:ext cx="36000" cy="828000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3668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77795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7E6E6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인사관리자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퇴사처리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66" y="520388"/>
            <a:ext cx="9020431" cy="284065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13" name="직사각형 12"/>
          <p:cNvSpPr/>
          <p:nvPr/>
        </p:nvSpPr>
        <p:spPr>
          <a:xfrm>
            <a:off x="5119818" y="3511703"/>
            <a:ext cx="2133600" cy="1938992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</a:rPr>
              <a:t>&lt;!-- </a:t>
            </a:r>
            <a:r>
              <a:rPr lang="ko-KR" altLang="en-US" sz="1200" dirty="0">
                <a:solidFill>
                  <a:srgbClr val="FF0000"/>
                </a:solidFill>
              </a:rPr>
              <a:t>퇴사처리 </a:t>
            </a:r>
            <a:r>
              <a:rPr lang="en-US" altLang="ko-KR" sz="1200" dirty="0">
                <a:solidFill>
                  <a:srgbClr val="FF0000"/>
                </a:solidFill>
              </a:rPr>
              <a:t>--&gt;</a:t>
            </a:r>
          </a:p>
          <a:p>
            <a:r>
              <a:rPr lang="en-US" altLang="ko-KR" sz="1200" dirty="0">
                <a:solidFill>
                  <a:srgbClr val="FF0000"/>
                </a:solidFill>
              </a:rPr>
              <a:t>&lt;!-- </a:t>
            </a:r>
            <a:r>
              <a:rPr lang="en-US" altLang="ko-KR" sz="1200" dirty="0" err="1">
                <a:solidFill>
                  <a:srgbClr val="FF0000"/>
                </a:solidFill>
              </a:rPr>
              <a:t>pms</a:t>
            </a:r>
            <a:r>
              <a:rPr lang="ko-KR" altLang="en-US" sz="1200" dirty="0">
                <a:solidFill>
                  <a:srgbClr val="FF0000"/>
                </a:solidFill>
              </a:rPr>
              <a:t>등록된 직원 </a:t>
            </a:r>
            <a:r>
              <a:rPr lang="en-US" altLang="ko-KR" sz="1200" dirty="0">
                <a:solidFill>
                  <a:srgbClr val="FF0000"/>
                </a:solidFill>
              </a:rPr>
              <a:t>--&gt;</a:t>
            </a:r>
          </a:p>
          <a:p>
            <a:r>
              <a:rPr lang="en-US" altLang="ko-KR" sz="1200" dirty="0">
                <a:solidFill>
                  <a:srgbClr val="FF0000"/>
                </a:solidFill>
              </a:rPr>
              <a:t>&lt;</a:t>
            </a:r>
            <a:r>
              <a:rPr lang="en-US" altLang="ko-KR" sz="1200" dirty="0" smtClean="0">
                <a:solidFill>
                  <a:srgbClr val="FF0000"/>
                </a:solidFill>
              </a:rPr>
              <a:t>update&gt;</a:t>
            </a:r>
            <a:endParaRPr lang="en-US" altLang="ko-KR" sz="1200" dirty="0">
              <a:solidFill>
                <a:srgbClr val="FF0000"/>
              </a:solidFill>
            </a:endParaRPr>
          </a:p>
          <a:p>
            <a:r>
              <a:rPr lang="en-US" altLang="ko-KR" sz="1200" dirty="0">
                <a:solidFill>
                  <a:prstClr val="black"/>
                </a:solidFill>
              </a:rPr>
              <a:t>UPDATE </a:t>
            </a:r>
            <a:r>
              <a:rPr lang="en-US" altLang="ko-KR" sz="1200" dirty="0" err="1">
                <a:solidFill>
                  <a:prstClr val="black"/>
                </a:solidFill>
              </a:rPr>
              <a:t>pmsemp</a:t>
            </a:r>
            <a:endParaRPr lang="en-US" altLang="ko-KR" sz="1200" dirty="0">
              <a:solidFill>
                <a:prstClr val="black"/>
              </a:solidFill>
            </a:endParaRPr>
          </a:p>
          <a:p>
            <a:r>
              <a:rPr lang="en-US" altLang="ko-KR" sz="1200" dirty="0">
                <a:solidFill>
                  <a:prstClr val="black"/>
                </a:solidFill>
              </a:rPr>
              <a:t>SET grade = '</a:t>
            </a:r>
            <a:r>
              <a:rPr lang="ko-KR" altLang="en-US" sz="1200" dirty="0">
                <a:solidFill>
                  <a:prstClr val="black"/>
                </a:solidFill>
              </a:rPr>
              <a:t>퇴사</a:t>
            </a:r>
            <a:r>
              <a:rPr lang="en-US" altLang="ko-KR" sz="1200" dirty="0">
                <a:solidFill>
                  <a:prstClr val="black"/>
                </a:solidFill>
              </a:rPr>
              <a:t>',</a:t>
            </a:r>
            <a:r>
              <a:rPr lang="ko-KR" altLang="en-US" sz="1200" dirty="0">
                <a:solidFill>
                  <a:prstClr val="black"/>
                </a:solidFill>
              </a:rPr>
              <a:t> </a:t>
            </a:r>
            <a:r>
              <a:rPr lang="en-US" altLang="ko-KR" sz="1200" dirty="0" err="1">
                <a:solidFill>
                  <a:prstClr val="black"/>
                </a:solidFill>
              </a:rPr>
              <a:t>dept</a:t>
            </a:r>
            <a:r>
              <a:rPr lang="en-US" altLang="ko-KR" sz="1200" dirty="0">
                <a:solidFill>
                  <a:prstClr val="black"/>
                </a:solidFill>
              </a:rPr>
              <a:t> = null</a:t>
            </a:r>
          </a:p>
          <a:p>
            <a:r>
              <a:rPr lang="en-US" altLang="ko-KR" sz="1200" dirty="0">
                <a:solidFill>
                  <a:prstClr val="black"/>
                </a:solidFill>
              </a:rPr>
              <a:t>WHERE </a:t>
            </a:r>
            <a:r>
              <a:rPr lang="en-US" altLang="ko-KR" sz="1200" dirty="0" err="1">
                <a:solidFill>
                  <a:prstClr val="black"/>
                </a:solidFill>
              </a:rPr>
              <a:t>eno</a:t>
            </a:r>
            <a:r>
              <a:rPr lang="en-US" altLang="ko-KR" sz="1200" dirty="0">
                <a:solidFill>
                  <a:prstClr val="black"/>
                </a:solidFill>
              </a:rPr>
              <a:t> =#{</a:t>
            </a:r>
            <a:r>
              <a:rPr lang="en-US" altLang="ko-KR" sz="1200" dirty="0" err="1">
                <a:solidFill>
                  <a:prstClr val="black"/>
                </a:solidFill>
              </a:rPr>
              <a:t>eno</a:t>
            </a:r>
            <a:r>
              <a:rPr lang="en-US" altLang="ko-KR" sz="1200" dirty="0">
                <a:solidFill>
                  <a:prstClr val="black"/>
                </a:solidFill>
              </a:rPr>
              <a:t>}</a:t>
            </a:r>
          </a:p>
          <a:p>
            <a:r>
              <a:rPr lang="en-US" altLang="ko-KR" sz="1200" dirty="0" smtClean="0">
                <a:solidFill>
                  <a:srgbClr val="FF0000"/>
                </a:solidFill>
              </a:rPr>
              <a:t>&lt;update&gt;</a:t>
            </a:r>
            <a:endParaRPr lang="en-US" altLang="ko-KR" sz="1200" dirty="0">
              <a:solidFill>
                <a:srgbClr val="FF0000"/>
              </a:solidFill>
            </a:endParaRPr>
          </a:p>
          <a:p>
            <a:r>
              <a:rPr lang="en-US" altLang="ko-KR" sz="1200" dirty="0">
                <a:solidFill>
                  <a:prstClr val="black"/>
                </a:solidFill>
              </a:rPr>
              <a:t>UPDATE </a:t>
            </a:r>
            <a:r>
              <a:rPr lang="en-US" altLang="ko-KR" sz="1200" dirty="0" err="1">
                <a:solidFill>
                  <a:prstClr val="black"/>
                </a:solidFill>
              </a:rPr>
              <a:t>pmsmember</a:t>
            </a:r>
            <a:endParaRPr lang="en-US" altLang="ko-KR" sz="1200" dirty="0">
              <a:solidFill>
                <a:prstClr val="black"/>
              </a:solidFill>
            </a:endParaRPr>
          </a:p>
          <a:p>
            <a:r>
              <a:rPr lang="en-US" altLang="ko-KR" sz="1200" dirty="0">
                <a:solidFill>
                  <a:prstClr val="black"/>
                </a:solidFill>
              </a:rPr>
              <a:t>SET mdiv = 8 , </a:t>
            </a:r>
            <a:r>
              <a:rPr lang="en-US" altLang="ko-KR" sz="1200" dirty="0" err="1">
                <a:solidFill>
                  <a:prstClr val="black"/>
                </a:solidFill>
              </a:rPr>
              <a:t>pno</a:t>
            </a:r>
            <a:r>
              <a:rPr lang="en-US" altLang="ko-KR" sz="1200" dirty="0">
                <a:solidFill>
                  <a:prstClr val="black"/>
                </a:solidFill>
              </a:rPr>
              <a:t> = null</a:t>
            </a:r>
          </a:p>
          <a:p>
            <a:r>
              <a:rPr lang="en-US" altLang="ko-KR" sz="1200" dirty="0">
                <a:solidFill>
                  <a:prstClr val="black"/>
                </a:solidFill>
              </a:rPr>
              <a:t>WHERE </a:t>
            </a:r>
            <a:r>
              <a:rPr lang="en-US" altLang="ko-KR" sz="1200" dirty="0" err="1">
                <a:solidFill>
                  <a:prstClr val="black"/>
                </a:solidFill>
              </a:rPr>
              <a:t>mno</a:t>
            </a:r>
            <a:r>
              <a:rPr lang="en-US" altLang="ko-KR" sz="1200" dirty="0">
                <a:solidFill>
                  <a:prstClr val="black"/>
                </a:solidFill>
              </a:rPr>
              <a:t> =#{</a:t>
            </a:r>
            <a:r>
              <a:rPr lang="en-US" altLang="ko-KR" sz="1200" dirty="0" err="1">
                <a:solidFill>
                  <a:prstClr val="black"/>
                </a:solidFill>
              </a:rPr>
              <a:t>eno</a:t>
            </a:r>
            <a:r>
              <a:rPr lang="en-US" altLang="ko-KR" sz="1200" dirty="0" smtClean="0">
                <a:solidFill>
                  <a:prstClr val="black"/>
                </a:solidFill>
              </a:rPr>
              <a:t>}</a:t>
            </a:r>
            <a:endParaRPr lang="en-US" altLang="ko-KR" sz="1200" dirty="0">
              <a:solidFill>
                <a:prstClr val="black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5119818" y="5611505"/>
            <a:ext cx="2133600" cy="1015663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</a:rPr>
              <a:t>&lt;!-- </a:t>
            </a:r>
            <a:r>
              <a:rPr lang="ko-KR" altLang="en-US" sz="1200" dirty="0">
                <a:solidFill>
                  <a:srgbClr val="FF0000"/>
                </a:solidFill>
              </a:rPr>
              <a:t>퇴사처리 </a:t>
            </a:r>
            <a:r>
              <a:rPr lang="en-US" altLang="ko-KR" sz="1200" dirty="0">
                <a:solidFill>
                  <a:srgbClr val="FF0000"/>
                </a:solidFill>
              </a:rPr>
              <a:t>--&gt;</a:t>
            </a:r>
          </a:p>
          <a:p>
            <a:r>
              <a:rPr lang="en-US" altLang="ko-KR" sz="1200" dirty="0">
                <a:solidFill>
                  <a:srgbClr val="FF0000"/>
                </a:solidFill>
              </a:rPr>
              <a:t>&lt;!-- </a:t>
            </a:r>
            <a:r>
              <a:rPr lang="en-US" altLang="ko-KR" sz="1200" dirty="0" err="1">
                <a:solidFill>
                  <a:srgbClr val="FF0000"/>
                </a:solidFill>
              </a:rPr>
              <a:t>pms</a:t>
            </a:r>
            <a:r>
              <a:rPr lang="ko-KR" altLang="en-US" sz="1200" dirty="0">
                <a:solidFill>
                  <a:srgbClr val="FF0000"/>
                </a:solidFill>
              </a:rPr>
              <a:t>등록 안된 직원 </a:t>
            </a:r>
            <a:r>
              <a:rPr lang="en-US" altLang="ko-KR" sz="1200" dirty="0">
                <a:solidFill>
                  <a:srgbClr val="FF0000"/>
                </a:solidFill>
              </a:rPr>
              <a:t>--&gt;</a:t>
            </a:r>
          </a:p>
          <a:p>
            <a:r>
              <a:rPr lang="en-US" altLang="ko-KR" sz="1200" dirty="0" smtClean="0">
                <a:solidFill>
                  <a:srgbClr val="FF0000"/>
                </a:solidFill>
              </a:rPr>
              <a:t>&lt;delete&gt;</a:t>
            </a:r>
            <a:endParaRPr lang="en-US" altLang="ko-KR" sz="1200" dirty="0">
              <a:solidFill>
                <a:srgbClr val="FF0000"/>
              </a:solidFill>
            </a:endParaRPr>
          </a:p>
          <a:p>
            <a:r>
              <a:rPr lang="en-US" altLang="ko-KR" sz="1200" dirty="0">
                <a:solidFill>
                  <a:prstClr val="black"/>
                </a:solidFill>
              </a:rPr>
              <a:t>delete from </a:t>
            </a:r>
            <a:r>
              <a:rPr lang="en-US" altLang="ko-KR" sz="1200" dirty="0" err="1">
                <a:solidFill>
                  <a:prstClr val="black"/>
                </a:solidFill>
              </a:rPr>
              <a:t>pmsemp</a:t>
            </a:r>
            <a:endParaRPr lang="en-US" altLang="ko-KR" sz="1200" dirty="0">
              <a:solidFill>
                <a:prstClr val="black"/>
              </a:solidFill>
            </a:endParaRPr>
          </a:p>
          <a:p>
            <a:r>
              <a:rPr lang="en-US" altLang="ko-KR" sz="1200" dirty="0">
                <a:solidFill>
                  <a:prstClr val="black"/>
                </a:solidFill>
              </a:rPr>
              <a:t>WHERE </a:t>
            </a:r>
            <a:r>
              <a:rPr lang="en-US" altLang="ko-KR" sz="1200" dirty="0" err="1">
                <a:solidFill>
                  <a:prstClr val="black"/>
                </a:solidFill>
              </a:rPr>
              <a:t>eno</a:t>
            </a:r>
            <a:r>
              <a:rPr lang="en-US" altLang="ko-KR" sz="1200" dirty="0">
                <a:solidFill>
                  <a:prstClr val="black"/>
                </a:solidFill>
              </a:rPr>
              <a:t> =#{</a:t>
            </a:r>
            <a:r>
              <a:rPr lang="en-US" altLang="ko-KR" sz="1200" dirty="0" err="1">
                <a:solidFill>
                  <a:prstClr val="black"/>
                </a:solidFill>
              </a:rPr>
              <a:t>eno</a:t>
            </a:r>
            <a:r>
              <a:rPr lang="en-US" altLang="ko-KR" sz="1200" dirty="0" smtClean="0">
                <a:solidFill>
                  <a:prstClr val="black"/>
                </a:solidFill>
              </a:rPr>
              <a:t>}</a:t>
            </a:r>
            <a:endParaRPr lang="en-US" altLang="ko-KR" sz="1200" dirty="0">
              <a:solidFill>
                <a:prstClr val="black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773186" y="4066392"/>
            <a:ext cx="2640233" cy="1938992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 smtClean="0">
                <a:solidFill>
                  <a:srgbClr val="FF0000"/>
                </a:solidFill>
              </a:rPr>
              <a:t>service</a:t>
            </a:r>
          </a:p>
          <a:p>
            <a:r>
              <a:rPr lang="en-US" altLang="ko-KR" sz="1200" dirty="0" smtClean="0">
                <a:solidFill>
                  <a:srgbClr val="FF0000"/>
                </a:solidFill>
              </a:rPr>
              <a:t>// </a:t>
            </a:r>
            <a:r>
              <a:rPr lang="ko-KR" altLang="en-US" sz="1200" dirty="0">
                <a:solidFill>
                  <a:srgbClr val="FF0000"/>
                </a:solidFill>
              </a:rPr>
              <a:t>퇴사 처리</a:t>
            </a:r>
          </a:p>
          <a:p>
            <a:r>
              <a:rPr lang="en-US" altLang="ko-KR" sz="1200" dirty="0">
                <a:solidFill>
                  <a:prstClr val="black"/>
                </a:solidFill>
              </a:rPr>
              <a:t>public void </a:t>
            </a:r>
            <a:r>
              <a:rPr lang="en-US" altLang="ko-KR" sz="1200" dirty="0" err="1">
                <a:solidFill>
                  <a:prstClr val="black"/>
                </a:solidFill>
              </a:rPr>
              <a:t>deleteG</a:t>
            </a:r>
            <a:r>
              <a:rPr lang="en-US" altLang="ko-KR" sz="1200" dirty="0">
                <a:solidFill>
                  <a:prstClr val="black"/>
                </a:solidFill>
              </a:rPr>
              <a:t>(</a:t>
            </a:r>
            <a:r>
              <a:rPr lang="en-US" altLang="ko-KR" sz="1200" u="sng" dirty="0" err="1">
                <a:solidFill>
                  <a:prstClr val="black"/>
                </a:solidFill>
              </a:rPr>
              <a:t>pmsemp</a:t>
            </a:r>
            <a:r>
              <a:rPr lang="en-US" altLang="ko-KR" sz="1200" u="sng" dirty="0">
                <a:solidFill>
                  <a:prstClr val="black"/>
                </a:solidFill>
              </a:rPr>
              <a:t> </a:t>
            </a:r>
            <a:r>
              <a:rPr lang="en-US" altLang="ko-KR" sz="1200" u="sng" dirty="0" err="1">
                <a:solidFill>
                  <a:prstClr val="black"/>
                </a:solidFill>
              </a:rPr>
              <a:t>deleteG</a:t>
            </a:r>
            <a:r>
              <a:rPr lang="en-US" altLang="ko-KR" sz="1200" u="sng" dirty="0">
                <a:solidFill>
                  <a:prstClr val="black"/>
                </a:solidFill>
              </a:rPr>
              <a:t>) {</a:t>
            </a:r>
          </a:p>
          <a:p>
            <a:r>
              <a:rPr lang="en-US" altLang="ko-KR" sz="1200" dirty="0" err="1">
                <a:solidFill>
                  <a:prstClr val="black"/>
                </a:solidFill>
              </a:rPr>
              <a:t>int</a:t>
            </a:r>
            <a:r>
              <a:rPr lang="en-US" altLang="ko-KR" sz="1200" dirty="0">
                <a:solidFill>
                  <a:prstClr val="black"/>
                </a:solidFill>
              </a:rPr>
              <a:t> </a:t>
            </a:r>
            <a:r>
              <a:rPr lang="en-US" altLang="ko-KR" sz="1200" dirty="0" err="1">
                <a:solidFill>
                  <a:prstClr val="black"/>
                </a:solidFill>
              </a:rPr>
              <a:t>isMem</a:t>
            </a:r>
            <a:r>
              <a:rPr lang="en-US" altLang="ko-KR" sz="1200" dirty="0">
                <a:solidFill>
                  <a:prstClr val="black"/>
                </a:solidFill>
              </a:rPr>
              <a:t> = </a:t>
            </a:r>
            <a:r>
              <a:rPr lang="en-US" altLang="ko-KR" sz="1200" dirty="0" err="1">
                <a:solidFill>
                  <a:prstClr val="black"/>
                </a:solidFill>
              </a:rPr>
              <a:t>rep.memCheck</a:t>
            </a:r>
            <a:r>
              <a:rPr lang="en-US" altLang="ko-KR" sz="1200" dirty="0">
                <a:solidFill>
                  <a:prstClr val="black"/>
                </a:solidFill>
              </a:rPr>
              <a:t>(</a:t>
            </a:r>
            <a:r>
              <a:rPr lang="en-US" altLang="ko-KR" sz="1200" dirty="0" err="1">
                <a:solidFill>
                  <a:prstClr val="black"/>
                </a:solidFill>
              </a:rPr>
              <a:t>deleteG</a:t>
            </a:r>
            <a:r>
              <a:rPr lang="en-US" altLang="ko-KR" sz="1200" dirty="0">
                <a:solidFill>
                  <a:prstClr val="black"/>
                </a:solidFill>
              </a:rPr>
              <a:t>);</a:t>
            </a:r>
          </a:p>
          <a:p>
            <a:r>
              <a:rPr lang="en-US" altLang="ko-KR" sz="1200" dirty="0">
                <a:solidFill>
                  <a:prstClr val="black"/>
                </a:solidFill>
              </a:rPr>
              <a:t>if(</a:t>
            </a:r>
            <a:r>
              <a:rPr lang="en-US" altLang="ko-KR" sz="1200" dirty="0" err="1">
                <a:solidFill>
                  <a:prstClr val="black"/>
                </a:solidFill>
              </a:rPr>
              <a:t>isMem</a:t>
            </a:r>
            <a:r>
              <a:rPr lang="en-US" altLang="ko-KR" sz="1200" dirty="0">
                <a:solidFill>
                  <a:prstClr val="black"/>
                </a:solidFill>
              </a:rPr>
              <a:t>==0) {</a:t>
            </a:r>
          </a:p>
          <a:p>
            <a:r>
              <a:rPr lang="en-US" altLang="ko-KR" sz="1200" dirty="0">
                <a:solidFill>
                  <a:prstClr val="black"/>
                </a:solidFill>
              </a:rPr>
              <a:t>rep.delGrade3(</a:t>
            </a:r>
            <a:r>
              <a:rPr lang="en-US" altLang="ko-KR" sz="1200" dirty="0" err="1">
                <a:solidFill>
                  <a:prstClr val="black"/>
                </a:solidFill>
              </a:rPr>
              <a:t>deleteG</a:t>
            </a:r>
            <a:r>
              <a:rPr lang="en-US" altLang="ko-KR" sz="1200" dirty="0">
                <a:solidFill>
                  <a:prstClr val="black"/>
                </a:solidFill>
              </a:rPr>
              <a:t>);</a:t>
            </a:r>
          </a:p>
          <a:p>
            <a:r>
              <a:rPr lang="en-US" altLang="ko-KR" sz="1200" dirty="0">
                <a:solidFill>
                  <a:prstClr val="black"/>
                </a:solidFill>
              </a:rPr>
              <a:t>} else {</a:t>
            </a:r>
          </a:p>
          <a:p>
            <a:r>
              <a:rPr lang="en-US" altLang="ko-KR" sz="1200" dirty="0">
                <a:solidFill>
                  <a:prstClr val="black"/>
                </a:solidFill>
              </a:rPr>
              <a:t>rep.delGrade1(</a:t>
            </a:r>
            <a:r>
              <a:rPr lang="en-US" altLang="ko-KR" sz="1200" dirty="0" err="1">
                <a:solidFill>
                  <a:prstClr val="black"/>
                </a:solidFill>
              </a:rPr>
              <a:t>deleteG</a:t>
            </a:r>
            <a:r>
              <a:rPr lang="en-US" altLang="ko-KR" sz="1200" dirty="0">
                <a:solidFill>
                  <a:prstClr val="black"/>
                </a:solidFill>
              </a:rPr>
              <a:t>);</a:t>
            </a:r>
          </a:p>
          <a:p>
            <a:r>
              <a:rPr lang="en-US" altLang="ko-KR" sz="1200" dirty="0">
                <a:solidFill>
                  <a:prstClr val="black"/>
                </a:solidFill>
              </a:rPr>
              <a:t>rep.delGrade2(</a:t>
            </a:r>
            <a:r>
              <a:rPr lang="en-US" altLang="ko-KR" sz="1200" dirty="0" err="1">
                <a:solidFill>
                  <a:prstClr val="black"/>
                </a:solidFill>
              </a:rPr>
              <a:t>deleteG</a:t>
            </a:r>
            <a:r>
              <a:rPr lang="en-US" altLang="ko-KR" sz="1200" dirty="0">
                <a:solidFill>
                  <a:prstClr val="black"/>
                </a:solidFill>
              </a:rPr>
              <a:t>);</a:t>
            </a:r>
          </a:p>
          <a:p>
            <a:r>
              <a:rPr lang="en-US" altLang="ko-KR" sz="1200" dirty="0">
                <a:solidFill>
                  <a:prstClr val="black"/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607987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C3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1221968"/>
            <a:ext cx="9144000" cy="8146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C</a:t>
            </a:r>
            <a:r>
              <a:rPr lang="en-US" altLang="ko-KR" sz="3200" dirty="0" smtClean="0">
                <a:solidFill>
                  <a:srgbClr val="94C3BB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ONTENTS</a:t>
            </a:r>
            <a:endParaRPr lang="ko-KR" altLang="en-US" sz="3200" dirty="0">
              <a:solidFill>
                <a:srgbClr val="94C3BB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696690" y="2421867"/>
            <a:ext cx="364824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latin typeface="타이포_스톰 B" panose="02020503020101020101" pitchFamily="18" charset="-127"/>
                <a:ea typeface="타이포_스톰 B" panose="02020503020101020101" pitchFamily="18" charset="-127"/>
              </a:rPr>
              <a:t>001.  </a:t>
            </a:r>
            <a:r>
              <a:rPr lang="en-US" altLang="ko-KR" dirty="0" smtClean="0">
                <a:latin typeface="Bahnschrift Light SemiCondensed" panose="020B0502040204020203" pitchFamily="34" charset="0"/>
                <a:ea typeface="타이포_스톰 B" panose="02020503020101020101" pitchFamily="18" charset="-127"/>
              </a:rPr>
              <a:t>Development Environment</a:t>
            </a:r>
            <a:endParaRPr lang="en-US" altLang="ko-KR" dirty="0" smtClean="0">
              <a:latin typeface="Bahnschrift Light SemiCondensed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latin typeface="타이포_스톰 B" panose="02020503020101020101" pitchFamily="18" charset="-127"/>
                <a:ea typeface="타이포_스톰 B" panose="02020503020101020101" pitchFamily="18" charset="-127"/>
              </a:rPr>
              <a:t>002.  </a:t>
            </a:r>
            <a:r>
              <a:rPr lang="en-US" altLang="ko-KR" dirty="0" smtClean="0">
                <a:latin typeface="Bahnschrift Light SemiCondensed" panose="020B0502040204020203" pitchFamily="34" charset="0"/>
                <a:ea typeface="타이포_스톰 B" panose="02020503020101020101" pitchFamily="18" charset="-127"/>
              </a:rPr>
              <a:t>Requirements Documentation</a:t>
            </a:r>
            <a:endParaRPr lang="en-US" altLang="ko-KR" dirty="0">
              <a:latin typeface="Bahnschrift Light SemiCondensed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latin typeface="타이포_스톰 B" panose="02020503020101020101" pitchFamily="18" charset="-127"/>
                <a:ea typeface="타이포_스톰 B" panose="02020503020101020101" pitchFamily="18" charset="-127"/>
              </a:rPr>
              <a:t>003.  </a:t>
            </a:r>
            <a:r>
              <a:rPr lang="en-US" altLang="ko-KR" dirty="0" smtClean="0">
                <a:latin typeface="Bahnschrift Light SemiCondensed" panose="020B0502040204020203" pitchFamily="34" charset="0"/>
              </a:rPr>
              <a:t>Screen Design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>
                <a:latin typeface="타이포_스톰 B" panose="02020503020101020101" pitchFamily="18" charset="-127"/>
                <a:ea typeface="타이포_스톰 B" panose="02020503020101020101" pitchFamily="18" charset="-127"/>
              </a:rPr>
              <a:t>004.  </a:t>
            </a:r>
            <a:r>
              <a:rPr lang="en-US" altLang="ko-KR" dirty="0" smtClean="0">
                <a:latin typeface="Bahnschrift Light SemiCondensed" panose="020B0502040204020203" pitchFamily="34" charset="0"/>
              </a:rPr>
              <a:t>Review</a:t>
            </a:r>
            <a:endParaRPr lang="ko-KR" altLang="en-US" dirty="0">
              <a:latin typeface="Bahnschrift Light SemiCondensed" panose="020B0502040204020203" pitchFamily="34" charset="0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-8314" y="5592937"/>
            <a:ext cx="9152314" cy="49876"/>
            <a:chOff x="0" y="6058453"/>
            <a:chExt cx="9152314" cy="49876"/>
          </a:xfrm>
        </p:grpSpPr>
        <p:sp>
          <p:nvSpPr>
            <p:cNvPr id="3" name="직사각형 2"/>
            <p:cNvSpPr/>
            <p:nvPr/>
          </p:nvSpPr>
          <p:spPr>
            <a:xfrm>
              <a:off x="0" y="6058453"/>
              <a:ext cx="9144000" cy="498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4705004" y="6062610"/>
              <a:ext cx="4447310" cy="45719"/>
            </a:xfrm>
            <a:prstGeom prst="rect">
              <a:avLst/>
            </a:prstGeom>
            <a:solidFill>
              <a:srgbClr val="FDBBC1"/>
            </a:solidFill>
            <a:ln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678933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021"/>
          <a:stretch/>
        </p:blipFill>
        <p:spPr>
          <a:xfrm>
            <a:off x="3204519" y="2125370"/>
            <a:ext cx="2877606" cy="661457"/>
          </a:xfrm>
          <a:prstGeom prst="rect">
            <a:avLst/>
          </a:prstGeom>
        </p:spPr>
      </p:pic>
      <p:grpSp>
        <p:nvGrpSpPr>
          <p:cNvPr id="5" name="그룹 4"/>
          <p:cNvGrpSpPr/>
          <p:nvPr/>
        </p:nvGrpSpPr>
        <p:grpSpPr>
          <a:xfrm>
            <a:off x="2895599" y="2789700"/>
            <a:ext cx="3480487" cy="48901"/>
            <a:chOff x="0" y="6058453"/>
            <a:chExt cx="9152314" cy="49876"/>
          </a:xfrm>
        </p:grpSpPr>
        <p:sp>
          <p:nvSpPr>
            <p:cNvPr id="6" name="직사각형 5"/>
            <p:cNvSpPr/>
            <p:nvPr/>
          </p:nvSpPr>
          <p:spPr>
            <a:xfrm>
              <a:off x="0" y="6058453"/>
              <a:ext cx="9144000" cy="49876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705004" y="6061421"/>
              <a:ext cx="4447310" cy="43978"/>
            </a:xfrm>
            <a:prstGeom prst="rect">
              <a:avLst/>
            </a:prstGeom>
            <a:solidFill>
              <a:srgbClr val="FDBBC1"/>
            </a:solidFill>
            <a:ln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직사각형 7"/>
          <p:cNvSpPr/>
          <p:nvPr/>
        </p:nvSpPr>
        <p:spPr>
          <a:xfrm>
            <a:off x="4595" y="2904002"/>
            <a:ext cx="9143999" cy="557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 smtClean="0">
                <a:solidFill>
                  <a:schemeClr val="bg2">
                    <a:lumMod val="25000"/>
                  </a:scheme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사원정보</a:t>
            </a:r>
            <a:endParaRPr lang="ko-KR" altLang="en-US" sz="3200" dirty="0">
              <a:solidFill>
                <a:schemeClr val="bg2">
                  <a:lumMod val="25000"/>
                </a:scheme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 rot="10800000">
            <a:off x="3262183" y="3438188"/>
            <a:ext cx="2718487" cy="45719"/>
            <a:chOff x="0" y="6058453"/>
            <a:chExt cx="9152314" cy="49876"/>
          </a:xfrm>
        </p:grpSpPr>
        <p:sp>
          <p:nvSpPr>
            <p:cNvPr id="11" name="직사각형 10"/>
            <p:cNvSpPr/>
            <p:nvPr/>
          </p:nvSpPr>
          <p:spPr>
            <a:xfrm>
              <a:off x="0" y="6058453"/>
              <a:ext cx="9144000" cy="49876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4705004" y="6061421"/>
              <a:ext cx="4447310" cy="43978"/>
            </a:xfrm>
            <a:prstGeom prst="rect">
              <a:avLst/>
            </a:prstGeom>
            <a:solidFill>
              <a:srgbClr val="FDBBC1"/>
            </a:solidFill>
            <a:ln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4361211" y="3615320"/>
            <a:ext cx="522900" cy="24622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김진수</a:t>
            </a:r>
            <a:endParaRPr lang="ko-KR" altLang="en-US" sz="1000" dirty="0">
              <a:solidFill>
                <a:schemeClr val="bg2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14920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rgbClr val="EEECE1">
                      <a:lumMod val="50000"/>
                    </a:srgbClr>
                  </a:solidFill>
                </a:rPr>
                <a:t>웹 화면</a:t>
              </a:r>
              <a:r>
                <a:rPr lang="en-US" altLang="ko-KR" dirty="0" smtClean="0">
                  <a:solidFill>
                    <a:srgbClr val="EEECE1">
                      <a:lumMod val="50000"/>
                    </a:srgbClr>
                  </a:solidFill>
                </a:rPr>
                <a:t>/</a:t>
              </a:r>
              <a:r>
                <a:rPr lang="ko-KR" altLang="en-US" dirty="0" smtClean="0">
                  <a:solidFill>
                    <a:srgbClr val="EEECE1">
                      <a:lumMod val="50000"/>
                    </a:srgbClr>
                  </a:solidFill>
                </a:rPr>
                <a:t>핵심코드</a:t>
              </a:r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사원정보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518" y="1213328"/>
            <a:ext cx="8312727" cy="4494068"/>
          </a:xfrm>
          <a:prstGeom prst="rect">
            <a:avLst/>
          </a:prstGeom>
        </p:spPr>
      </p:pic>
      <p:grpSp>
        <p:nvGrpSpPr>
          <p:cNvPr id="11" name="그룹 10"/>
          <p:cNvGrpSpPr/>
          <p:nvPr/>
        </p:nvGrpSpPr>
        <p:grpSpPr>
          <a:xfrm>
            <a:off x="899061" y="2989685"/>
            <a:ext cx="6884189" cy="1839218"/>
            <a:chOff x="724511" y="4414451"/>
            <a:chExt cx="6884189" cy="1839218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46525" y="4761042"/>
              <a:ext cx="2162175" cy="1343025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7861" y="4414451"/>
              <a:ext cx="4743450" cy="762000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724511" y="5176451"/>
              <a:ext cx="4743450" cy="107721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>
                  <a:solidFill>
                    <a:prstClr val="black"/>
                  </a:solidFill>
                </a:rPr>
                <a:t>Service</a:t>
              </a:r>
            </a:p>
            <a:p>
              <a:r>
                <a:rPr lang="en-US" altLang="ko-KR" sz="1600" dirty="0">
                  <a:solidFill>
                    <a:prstClr val="black"/>
                  </a:solidFill>
                </a:rPr>
                <a:t> </a:t>
              </a:r>
              <a:r>
                <a:rPr lang="en-US" altLang="ko-KR" sz="16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600" dirty="0" smtClean="0">
                  <a:solidFill>
                    <a:prstClr val="black"/>
                  </a:solidFill>
                </a:rPr>
                <a:t>회원의 권한 </a:t>
              </a:r>
              <a:r>
                <a:rPr lang="ko-KR" altLang="en-US" sz="1600" dirty="0" err="1" smtClean="0">
                  <a:solidFill>
                    <a:prstClr val="black"/>
                  </a:solidFill>
                </a:rPr>
                <a:t>코드값에</a:t>
              </a:r>
              <a:r>
                <a:rPr lang="ko-KR" altLang="en-US" sz="1600" dirty="0" smtClean="0">
                  <a:solidFill>
                    <a:prstClr val="black"/>
                  </a:solidFill>
                </a:rPr>
                <a:t> 따른</a:t>
              </a:r>
              <a:r>
                <a:rPr lang="en-US" altLang="ko-KR" sz="1600" dirty="0">
                  <a:solidFill>
                    <a:prstClr val="black"/>
                  </a:solidFill>
                </a:rPr>
                <a:t> </a:t>
              </a:r>
              <a:r>
                <a:rPr lang="en-US" altLang="ko-KR" sz="1600" dirty="0" err="1" smtClean="0">
                  <a:solidFill>
                    <a:prstClr val="black"/>
                  </a:solidFill>
                </a:rPr>
                <a:t>ck</a:t>
              </a:r>
              <a:r>
                <a:rPr lang="ko-KR" altLang="en-US" sz="1600" dirty="0" smtClean="0">
                  <a:solidFill>
                    <a:prstClr val="black"/>
                  </a:solidFill>
                </a:rPr>
                <a:t>값을 </a:t>
              </a:r>
              <a:r>
                <a:rPr lang="en-US" altLang="ko-KR" sz="1600" dirty="0" smtClean="0">
                  <a:solidFill>
                    <a:prstClr val="black"/>
                  </a:solidFill>
                </a:rPr>
                <a:t>view</a:t>
              </a:r>
              <a:r>
                <a:rPr lang="ko-KR" altLang="en-US" sz="1600" dirty="0" smtClean="0">
                  <a:solidFill>
                    <a:prstClr val="black"/>
                  </a:solidFill>
                </a:rPr>
                <a:t>에 전달</a:t>
              </a:r>
              <a:endParaRPr lang="en-US" altLang="ko-KR" sz="1600" dirty="0" smtClean="0">
                <a:solidFill>
                  <a:prstClr val="black"/>
                </a:solidFill>
              </a:endParaRPr>
            </a:p>
            <a:p>
              <a:r>
                <a:rPr lang="en-US" altLang="ko-KR" sz="1600" dirty="0" smtClean="0">
                  <a:solidFill>
                    <a:prstClr val="black"/>
                  </a:solidFill>
                </a:rPr>
                <a:t>View</a:t>
              </a:r>
              <a:endParaRPr lang="en-US" altLang="ko-KR" sz="1600" dirty="0">
                <a:solidFill>
                  <a:prstClr val="black"/>
                </a:solidFill>
              </a:endParaRPr>
            </a:p>
            <a:p>
              <a:r>
                <a:rPr lang="en-US" altLang="ko-KR" sz="1600" dirty="0" smtClean="0">
                  <a:solidFill>
                    <a:prstClr val="black"/>
                  </a:solidFill>
                </a:rPr>
                <a:t> - </a:t>
              </a:r>
              <a:r>
                <a:rPr lang="ko-KR" altLang="en-US" sz="1600" dirty="0" smtClean="0">
                  <a:solidFill>
                    <a:prstClr val="black"/>
                  </a:solidFill>
                </a:rPr>
                <a:t>전달된 </a:t>
              </a:r>
              <a:r>
                <a:rPr lang="en-US" altLang="ko-KR" sz="1600" dirty="0" err="1" smtClean="0">
                  <a:solidFill>
                    <a:prstClr val="black"/>
                  </a:solidFill>
                </a:rPr>
                <a:t>ck</a:t>
              </a:r>
              <a:r>
                <a:rPr lang="ko-KR" altLang="en-US" sz="1600" dirty="0" smtClean="0">
                  <a:solidFill>
                    <a:prstClr val="black"/>
                  </a:solidFill>
                </a:rPr>
                <a:t>값을 받아 </a:t>
              </a:r>
              <a:r>
                <a:rPr lang="en-US" altLang="ko-KR" sz="1600" dirty="0" err="1" smtClean="0">
                  <a:solidFill>
                    <a:prstClr val="black"/>
                  </a:solidFill>
                </a:rPr>
                <a:t>swal</a:t>
              </a:r>
              <a:r>
                <a:rPr lang="en-US" altLang="ko-KR" sz="1600" dirty="0" smtClean="0">
                  <a:solidFill>
                    <a:prstClr val="black"/>
                  </a:solidFill>
                </a:rPr>
                <a:t> </a:t>
              </a:r>
              <a:r>
                <a:rPr lang="ko-KR" altLang="en-US" sz="1600" dirty="0" smtClean="0">
                  <a:solidFill>
                    <a:prstClr val="black"/>
                  </a:solidFill>
                </a:rPr>
                <a:t>팝업 출력</a:t>
              </a:r>
              <a:endParaRPr lang="ko-KR" altLang="en-US" sz="1600" dirty="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46134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사원정보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518" y="694302"/>
            <a:ext cx="8312727" cy="3251489"/>
          </a:xfrm>
          <a:prstGeom prst="rect">
            <a:avLst/>
          </a:prstGeom>
        </p:spPr>
      </p:pic>
      <p:grpSp>
        <p:nvGrpSpPr>
          <p:cNvPr id="11" name="그룹 10"/>
          <p:cNvGrpSpPr/>
          <p:nvPr/>
        </p:nvGrpSpPr>
        <p:grpSpPr>
          <a:xfrm>
            <a:off x="810268" y="694302"/>
            <a:ext cx="7515225" cy="5305425"/>
            <a:chOff x="810268" y="694302"/>
            <a:chExt cx="7515225" cy="5305425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0268" y="694302"/>
              <a:ext cx="7515225" cy="5305425"/>
            </a:xfrm>
            <a:prstGeom prst="rect">
              <a:avLst/>
            </a:prstGeom>
          </p:spPr>
        </p:pic>
        <p:sp>
          <p:nvSpPr>
            <p:cNvPr id="9" name="직사각형 8"/>
            <p:cNvSpPr/>
            <p:nvPr/>
          </p:nvSpPr>
          <p:spPr>
            <a:xfrm>
              <a:off x="6821905" y="1624263"/>
              <a:ext cx="1311442" cy="661737"/>
            </a:xfrm>
            <a:prstGeom prst="rect">
              <a:avLst/>
            </a:prstGeom>
            <a:noFill/>
            <a:ln w="571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12" name="그림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518" y="737017"/>
            <a:ext cx="8312727" cy="4281921"/>
          </a:xfrm>
          <a:prstGeom prst="rect">
            <a:avLst/>
          </a:prstGeom>
        </p:spPr>
      </p:pic>
      <p:grpSp>
        <p:nvGrpSpPr>
          <p:cNvPr id="16" name="그룹 15"/>
          <p:cNvGrpSpPr/>
          <p:nvPr/>
        </p:nvGrpSpPr>
        <p:grpSpPr>
          <a:xfrm>
            <a:off x="450060" y="1423091"/>
            <a:ext cx="8047269" cy="4416088"/>
            <a:chOff x="709927" y="1370089"/>
            <a:chExt cx="8047269" cy="4416088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9927" y="1370089"/>
              <a:ext cx="6705600" cy="2629853"/>
            </a:xfrm>
            <a:prstGeom prst="rect">
              <a:avLst/>
            </a:prstGeom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9927" y="3999942"/>
              <a:ext cx="5172532" cy="633889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709927" y="4585848"/>
              <a:ext cx="8047269" cy="120032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>
                  <a:solidFill>
                    <a:prstClr val="black"/>
                  </a:solidFill>
                </a:rPr>
                <a:t>로그아웃</a:t>
              </a:r>
              <a:endParaRPr lang="en-US" altLang="ko-KR" dirty="0" smtClean="0">
                <a:solidFill>
                  <a:prstClr val="black"/>
                </a:solidFill>
              </a:endParaRPr>
            </a:p>
            <a:p>
              <a:r>
                <a:rPr lang="en-US" altLang="ko-KR" dirty="0">
                  <a:solidFill>
                    <a:prstClr val="black"/>
                  </a:solidFill>
                </a:rPr>
                <a:t> </a:t>
              </a:r>
              <a:r>
                <a:rPr lang="en-US" altLang="ko-KR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dirty="0" smtClean="0">
                  <a:solidFill>
                    <a:prstClr val="black"/>
                  </a:solidFill>
                </a:rPr>
                <a:t>로그아웃 확인 팝업</a:t>
              </a:r>
              <a:endParaRPr lang="en-US" altLang="ko-KR" dirty="0">
                <a:solidFill>
                  <a:prstClr val="black"/>
                </a:solidFill>
              </a:endParaRPr>
            </a:p>
            <a:p>
              <a:r>
                <a:rPr lang="en-US" altLang="ko-KR" dirty="0" smtClean="0">
                  <a:solidFill>
                    <a:prstClr val="black"/>
                  </a:solidFill>
                </a:rPr>
                <a:t>   - </a:t>
              </a:r>
              <a:r>
                <a:rPr lang="ko-KR" altLang="en-US" dirty="0" smtClean="0">
                  <a:solidFill>
                    <a:prstClr val="black"/>
                  </a:solidFill>
                </a:rPr>
                <a:t>확인 </a:t>
              </a:r>
              <a:r>
                <a:rPr lang="en-US" altLang="ko-KR" dirty="0" smtClean="0">
                  <a:solidFill>
                    <a:prstClr val="black"/>
                  </a:solidFill>
                </a:rPr>
                <a:t>-&gt; Controller</a:t>
              </a:r>
              <a:r>
                <a:rPr lang="ko-KR" altLang="en-US" dirty="0" smtClean="0">
                  <a:solidFill>
                    <a:prstClr val="black"/>
                  </a:solidFill>
                </a:rPr>
                <a:t>단 이동 </a:t>
              </a:r>
              <a:r>
                <a:rPr lang="en-US" altLang="ko-KR" dirty="0" smtClean="0">
                  <a:solidFill>
                    <a:prstClr val="black"/>
                  </a:solidFill>
                </a:rPr>
                <a:t>-&gt; </a:t>
              </a:r>
              <a:r>
                <a:rPr lang="ko-KR" altLang="en-US" dirty="0" smtClean="0">
                  <a:solidFill>
                    <a:prstClr val="black"/>
                  </a:solidFill>
                </a:rPr>
                <a:t>모든 세션 제거 </a:t>
              </a:r>
              <a:r>
                <a:rPr lang="en-US" altLang="ko-KR" dirty="0" smtClean="0">
                  <a:solidFill>
                    <a:prstClr val="black"/>
                  </a:solidFill>
                </a:rPr>
                <a:t>-&gt; </a:t>
              </a:r>
              <a:r>
                <a:rPr lang="ko-KR" altLang="en-US" dirty="0" smtClean="0">
                  <a:solidFill>
                    <a:prstClr val="black"/>
                  </a:solidFill>
                </a:rPr>
                <a:t>메인</a:t>
              </a:r>
              <a:r>
                <a:rPr lang="en-US" altLang="ko-KR" dirty="0" smtClean="0">
                  <a:solidFill>
                    <a:prstClr val="black"/>
                  </a:solidFill>
                </a:rPr>
                <a:t>(</a:t>
              </a:r>
              <a:r>
                <a:rPr lang="ko-KR" altLang="en-US" dirty="0" smtClean="0">
                  <a:solidFill>
                    <a:prstClr val="black"/>
                  </a:solidFill>
                </a:rPr>
                <a:t>로그</a:t>
              </a:r>
              <a:r>
                <a:rPr lang="ko-KR" altLang="en-US" dirty="0">
                  <a:solidFill>
                    <a:prstClr val="black"/>
                  </a:solidFill>
                </a:rPr>
                <a:t>인</a:t>
              </a:r>
              <a:r>
                <a:rPr lang="en-US" altLang="ko-KR" dirty="0" smtClean="0">
                  <a:solidFill>
                    <a:prstClr val="black"/>
                  </a:solidFill>
                </a:rPr>
                <a:t>)</a:t>
              </a:r>
              <a:r>
                <a:rPr lang="ko-KR" altLang="en-US" dirty="0" smtClean="0">
                  <a:solidFill>
                    <a:prstClr val="black"/>
                  </a:solidFill>
                </a:rPr>
                <a:t>페이지</a:t>
              </a:r>
              <a:endParaRPr lang="en-US" altLang="ko-KR" dirty="0">
                <a:solidFill>
                  <a:prstClr val="black"/>
                </a:solidFill>
              </a:endParaRPr>
            </a:p>
            <a:p>
              <a:r>
                <a:rPr lang="en-US" altLang="ko-KR" dirty="0" smtClean="0">
                  <a:solidFill>
                    <a:prstClr val="black"/>
                  </a:solidFill>
                </a:rPr>
                <a:t>   - </a:t>
              </a:r>
              <a:r>
                <a:rPr lang="ko-KR" altLang="en-US" dirty="0" smtClean="0">
                  <a:solidFill>
                    <a:prstClr val="black"/>
                  </a:solidFill>
                </a:rPr>
                <a:t>취소 </a:t>
              </a:r>
              <a:r>
                <a:rPr lang="en-US" altLang="ko-KR" dirty="0" smtClean="0">
                  <a:solidFill>
                    <a:prstClr val="black"/>
                  </a:solidFill>
                </a:rPr>
                <a:t>-&gt; </a:t>
              </a:r>
              <a:r>
                <a:rPr lang="ko-KR" altLang="en-US" dirty="0" smtClean="0">
                  <a:solidFill>
                    <a:prstClr val="black"/>
                  </a:solidFill>
                </a:rPr>
                <a:t>현재 화면 유지</a:t>
              </a:r>
              <a:endParaRPr lang="en-US" altLang="ko-KR" dirty="0" smtClean="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70143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사원정보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518" y="648224"/>
            <a:ext cx="8312727" cy="3251489"/>
          </a:xfrm>
          <a:prstGeom prst="rect">
            <a:avLst/>
          </a:prstGeom>
        </p:spPr>
      </p:pic>
      <p:grpSp>
        <p:nvGrpSpPr>
          <p:cNvPr id="7" name="그룹 6"/>
          <p:cNvGrpSpPr/>
          <p:nvPr/>
        </p:nvGrpSpPr>
        <p:grpSpPr>
          <a:xfrm>
            <a:off x="810268" y="648224"/>
            <a:ext cx="7515225" cy="5305425"/>
            <a:chOff x="810268" y="648224"/>
            <a:chExt cx="7515225" cy="5305425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0268" y="648224"/>
              <a:ext cx="7515225" cy="5305425"/>
            </a:xfrm>
            <a:prstGeom prst="rect">
              <a:avLst/>
            </a:prstGeom>
          </p:spPr>
        </p:pic>
        <p:sp>
          <p:nvSpPr>
            <p:cNvPr id="5" name="직사각형 4"/>
            <p:cNvSpPr/>
            <p:nvPr/>
          </p:nvSpPr>
          <p:spPr>
            <a:xfrm>
              <a:off x="6087979" y="1600200"/>
              <a:ext cx="1203158" cy="673768"/>
            </a:xfrm>
            <a:prstGeom prst="rect">
              <a:avLst/>
            </a:prstGeom>
            <a:noFill/>
            <a:ln w="571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367" y="723832"/>
            <a:ext cx="7439025" cy="528637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403" y="641284"/>
            <a:ext cx="7410450" cy="525780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266" y="618383"/>
            <a:ext cx="7410450" cy="5286375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266" y="641284"/>
            <a:ext cx="7410450" cy="5267325"/>
          </a:xfrm>
          <a:prstGeom prst="rect">
            <a:avLst/>
          </a:prstGeom>
        </p:spPr>
      </p:pic>
      <p:grpSp>
        <p:nvGrpSpPr>
          <p:cNvPr id="16" name="그룹 15"/>
          <p:cNvGrpSpPr/>
          <p:nvPr/>
        </p:nvGrpSpPr>
        <p:grpSpPr>
          <a:xfrm>
            <a:off x="459389" y="1629377"/>
            <a:ext cx="8323664" cy="3826387"/>
            <a:chOff x="459389" y="1629377"/>
            <a:chExt cx="8323664" cy="3826387"/>
          </a:xfrm>
        </p:grpSpPr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940" y="1629377"/>
              <a:ext cx="8203883" cy="880110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940" y="2724607"/>
              <a:ext cx="5197888" cy="610839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9389" y="3512664"/>
              <a:ext cx="4276725" cy="1943100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4872789" y="3512664"/>
              <a:ext cx="3910264" cy="120032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>
                  <a:solidFill>
                    <a:prstClr val="black"/>
                  </a:solidFill>
                </a:rPr>
                <a:t>참여인원 팝업</a:t>
              </a:r>
              <a:endParaRPr lang="en-US" altLang="ko-KR" dirty="0" smtClean="0">
                <a:solidFill>
                  <a:prstClr val="black"/>
                </a:solidFill>
              </a:endParaRPr>
            </a:p>
            <a:p>
              <a:r>
                <a:rPr lang="en-US" altLang="ko-KR" dirty="0">
                  <a:solidFill>
                    <a:prstClr val="black"/>
                  </a:solidFill>
                </a:rPr>
                <a:t> </a:t>
              </a:r>
              <a:r>
                <a:rPr lang="en-US" altLang="ko-KR" dirty="0" smtClean="0">
                  <a:solidFill>
                    <a:prstClr val="black"/>
                  </a:solidFill>
                </a:rPr>
                <a:t>- controller </a:t>
              </a:r>
              <a:r>
                <a:rPr lang="ko-KR" altLang="en-US" dirty="0" smtClean="0">
                  <a:solidFill>
                    <a:prstClr val="black"/>
                  </a:solidFill>
                </a:rPr>
                <a:t>연결 </a:t>
              </a:r>
              <a:r>
                <a:rPr lang="en-US" altLang="ko-KR" dirty="0" smtClean="0">
                  <a:solidFill>
                    <a:prstClr val="black"/>
                  </a:solidFill>
                </a:rPr>
                <a:t>open</a:t>
              </a:r>
            </a:p>
            <a:p>
              <a:r>
                <a:rPr lang="en-US" altLang="ko-KR" dirty="0">
                  <a:solidFill>
                    <a:prstClr val="black"/>
                  </a:solidFill>
                </a:rPr>
                <a:t> </a:t>
              </a:r>
              <a:r>
                <a:rPr lang="en-US" altLang="ko-KR" dirty="0" smtClean="0">
                  <a:solidFill>
                    <a:prstClr val="black"/>
                  </a:solidFill>
                </a:rPr>
                <a:t>-</a:t>
              </a:r>
              <a:r>
                <a:rPr lang="ko-KR" altLang="en-US" dirty="0">
                  <a:solidFill>
                    <a:prstClr val="black"/>
                  </a:solidFill>
                </a:rPr>
                <a:t> </a:t>
              </a:r>
              <a:r>
                <a:rPr lang="ko-KR" altLang="en-US" dirty="0" smtClean="0">
                  <a:solidFill>
                    <a:prstClr val="black"/>
                  </a:solidFill>
                </a:rPr>
                <a:t>팝업 </a:t>
              </a:r>
              <a:r>
                <a:rPr lang="en-US" altLang="ko-KR" dirty="0" err="1" smtClean="0">
                  <a:solidFill>
                    <a:prstClr val="black"/>
                  </a:solidFill>
                </a:rPr>
                <a:t>participants.jsp</a:t>
              </a:r>
              <a:r>
                <a:rPr lang="en-US" altLang="ko-KR" dirty="0" smtClean="0">
                  <a:solidFill>
                    <a:prstClr val="black"/>
                  </a:solidFill>
                </a:rPr>
                <a:t> </a:t>
              </a:r>
              <a:r>
                <a:rPr lang="ko-KR" altLang="en-US" dirty="0" smtClean="0">
                  <a:solidFill>
                    <a:prstClr val="black"/>
                  </a:solidFill>
                </a:rPr>
                <a:t>리턴</a:t>
              </a:r>
              <a:endParaRPr lang="en-US" altLang="ko-KR" dirty="0" smtClean="0">
                <a:solidFill>
                  <a:prstClr val="black"/>
                </a:solidFill>
              </a:endParaRPr>
            </a:p>
            <a:p>
              <a:r>
                <a:rPr lang="en-US" altLang="ko-KR" dirty="0">
                  <a:solidFill>
                    <a:prstClr val="black"/>
                  </a:solidFill>
                </a:rPr>
                <a:t> </a:t>
              </a:r>
              <a:r>
                <a:rPr lang="en-US" altLang="ko-KR" dirty="0" smtClean="0">
                  <a:solidFill>
                    <a:prstClr val="black"/>
                  </a:solidFill>
                </a:rPr>
                <a:t>- c:forEach</a:t>
              </a:r>
              <a:r>
                <a:rPr lang="ko-KR" altLang="en-US" dirty="0" smtClean="0">
                  <a:solidFill>
                    <a:prstClr val="black"/>
                  </a:solidFill>
                </a:rPr>
                <a:t>로 배열 출력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79397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사원정보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2746033" y="1112921"/>
            <a:ext cx="3514725" cy="4343400"/>
            <a:chOff x="2746033" y="1112921"/>
            <a:chExt cx="3514725" cy="4343400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46033" y="1112921"/>
              <a:ext cx="3514725" cy="4343400"/>
            </a:xfrm>
            <a:prstGeom prst="rect">
              <a:avLst/>
            </a:prstGeom>
          </p:spPr>
        </p:pic>
        <p:sp>
          <p:nvSpPr>
            <p:cNvPr id="14" name="직사각형 13"/>
            <p:cNvSpPr/>
            <p:nvPr/>
          </p:nvSpPr>
          <p:spPr>
            <a:xfrm>
              <a:off x="4993105" y="4054642"/>
              <a:ext cx="854242" cy="625642"/>
            </a:xfrm>
            <a:prstGeom prst="rect">
              <a:avLst/>
            </a:prstGeom>
            <a:noFill/>
            <a:ln w="571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16" name="그림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9582" y="1160546"/>
            <a:ext cx="3276600" cy="4248150"/>
          </a:xfrm>
          <a:prstGeom prst="rect">
            <a:avLst/>
          </a:prstGeom>
        </p:spPr>
      </p:pic>
      <p:grpSp>
        <p:nvGrpSpPr>
          <p:cNvPr id="19" name="그룹 18"/>
          <p:cNvGrpSpPr/>
          <p:nvPr/>
        </p:nvGrpSpPr>
        <p:grpSpPr>
          <a:xfrm>
            <a:off x="2910532" y="1167898"/>
            <a:ext cx="3295650" cy="4200525"/>
            <a:chOff x="4503395" y="1160546"/>
            <a:chExt cx="3295650" cy="4200525"/>
          </a:xfrm>
        </p:grpSpPr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3395" y="1160546"/>
              <a:ext cx="3295650" cy="4200525"/>
            </a:xfrm>
            <a:prstGeom prst="rect">
              <a:avLst/>
            </a:prstGeom>
          </p:spPr>
        </p:pic>
        <p:sp>
          <p:nvSpPr>
            <p:cNvPr id="18" name="직사각형 17"/>
            <p:cNvSpPr/>
            <p:nvPr/>
          </p:nvSpPr>
          <p:spPr>
            <a:xfrm>
              <a:off x="6617368" y="4003506"/>
              <a:ext cx="840193" cy="671260"/>
            </a:xfrm>
            <a:prstGeom prst="rect">
              <a:avLst/>
            </a:prstGeom>
            <a:noFill/>
            <a:ln w="571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23" name="그림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858" y="1191710"/>
            <a:ext cx="3343275" cy="4200525"/>
          </a:xfrm>
          <a:prstGeom prst="rect">
            <a:avLst/>
          </a:prstGeom>
        </p:spPr>
      </p:pic>
      <p:grpSp>
        <p:nvGrpSpPr>
          <p:cNvPr id="27" name="그룹 26"/>
          <p:cNvGrpSpPr/>
          <p:nvPr/>
        </p:nvGrpSpPr>
        <p:grpSpPr>
          <a:xfrm>
            <a:off x="1329406" y="1731904"/>
            <a:ext cx="6957060" cy="3072511"/>
            <a:chOff x="1545975" y="1428027"/>
            <a:chExt cx="6957060" cy="3072511"/>
          </a:xfrm>
        </p:grpSpPr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46033" y="2101190"/>
              <a:ext cx="3876675" cy="2399348"/>
            </a:xfrm>
            <a:prstGeom prst="rect">
              <a:avLst/>
            </a:prstGeom>
          </p:spPr>
        </p:pic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45975" y="1428027"/>
              <a:ext cx="6957060" cy="649605"/>
            </a:xfrm>
            <a:prstGeom prst="rect">
              <a:avLst/>
            </a:prstGeom>
          </p:spPr>
        </p:pic>
      </p:grpSp>
      <p:pic>
        <p:nvPicPr>
          <p:cNvPr id="28" name="그림 2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6196" y="1144085"/>
            <a:ext cx="3333750" cy="4229100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4197" y="1177422"/>
            <a:ext cx="3267075" cy="4181475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2858" y="1596522"/>
            <a:ext cx="3400425" cy="3324225"/>
          </a:xfrm>
          <a:prstGeom prst="rect">
            <a:avLst/>
          </a:prstGeom>
        </p:spPr>
      </p:pic>
      <p:grpSp>
        <p:nvGrpSpPr>
          <p:cNvPr id="34" name="그룹 33"/>
          <p:cNvGrpSpPr/>
          <p:nvPr/>
        </p:nvGrpSpPr>
        <p:grpSpPr>
          <a:xfrm>
            <a:off x="248355" y="791326"/>
            <a:ext cx="8692766" cy="5572304"/>
            <a:chOff x="248355" y="791326"/>
            <a:chExt cx="8692766" cy="5572304"/>
          </a:xfrm>
        </p:grpSpPr>
        <p:pic>
          <p:nvPicPr>
            <p:cNvPr id="31" name="그림 30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8355" y="791326"/>
              <a:ext cx="5019675" cy="4371975"/>
            </a:xfrm>
            <a:prstGeom prst="rect">
              <a:avLst/>
            </a:prstGeom>
          </p:spPr>
        </p:pic>
        <p:pic>
          <p:nvPicPr>
            <p:cNvPr id="32" name="그림 31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16846" y="1292389"/>
              <a:ext cx="3724275" cy="3571875"/>
            </a:xfrm>
            <a:prstGeom prst="rect">
              <a:avLst/>
            </a:prstGeom>
          </p:spPr>
        </p:pic>
        <p:sp>
          <p:nvSpPr>
            <p:cNvPr id="33" name="TextBox 32"/>
            <p:cNvSpPr txBox="1"/>
            <p:nvPr/>
          </p:nvSpPr>
          <p:spPr>
            <a:xfrm>
              <a:off x="553453" y="5163301"/>
              <a:ext cx="8121315" cy="120032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>
                  <a:solidFill>
                    <a:prstClr val="black"/>
                  </a:solidFill>
                </a:rPr>
                <a:t>인증번호 </a:t>
              </a:r>
              <a:r>
                <a:rPr lang="ko-KR" altLang="en-US" dirty="0" err="1" smtClean="0">
                  <a:solidFill>
                    <a:prstClr val="black"/>
                  </a:solidFill>
                </a:rPr>
                <a:t>이메일</a:t>
              </a:r>
              <a:r>
                <a:rPr lang="ko-KR" altLang="en-US" dirty="0" smtClean="0">
                  <a:solidFill>
                    <a:prstClr val="black"/>
                  </a:solidFill>
                </a:rPr>
                <a:t> 전송</a:t>
              </a:r>
              <a:endParaRPr lang="en-US" altLang="ko-KR" dirty="0" smtClean="0">
                <a:solidFill>
                  <a:prstClr val="black"/>
                </a:solidFill>
              </a:endParaRPr>
            </a:p>
            <a:p>
              <a:r>
                <a:rPr lang="en-US" altLang="ko-KR" dirty="0">
                  <a:solidFill>
                    <a:prstClr val="black"/>
                  </a:solidFill>
                </a:rPr>
                <a:t> </a:t>
              </a:r>
              <a:r>
                <a:rPr lang="en-US" altLang="ko-KR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dirty="0" smtClean="0">
                  <a:solidFill>
                    <a:prstClr val="black"/>
                  </a:solidFill>
                </a:rPr>
                <a:t>전송 클릭 </a:t>
              </a:r>
              <a:r>
                <a:rPr lang="en-US" altLang="ko-KR" dirty="0" smtClean="0">
                  <a:solidFill>
                    <a:prstClr val="black"/>
                  </a:solidFill>
                </a:rPr>
                <a:t>-&gt; </a:t>
              </a:r>
              <a:r>
                <a:rPr lang="ko-KR" altLang="en-US" dirty="0" smtClean="0">
                  <a:solidFill>
                    <a:prstClr val="black"/>
                  </a:solidFill>
                </a:rPr>
                <a:t>입력된 </a:t>
              </a:r>
              <a:r>
                <a:rPr lang="ko-KR" altLang="en-US" dirty="0" err="1" smtClean="0">
                  <a:solidFill>
                    <a:prstClr val="black"/>
                  </a:solidFill>
                </a:rPr>
                <a:t>이메일</a:t>
              </a:r>
              <a:r>
                <a:rPr lang="ko-KR" altLang="en-US" dirty="0" smtClean="0">
                  <a:solidFill>
                    <a:prstClr val="black"/>
                  </a:solidFill>
                </a:rPr>
                <a:t> 주소로 인증번호 전송 </a:t>
              </a:r>
              <a:r>
                <a:rPr lang="en-US" altLang="ko-KR" dirty="0" smtClean="0">
                  <a:solidFill>
                    <a:prstClr val="black"/>
                  </a:solidFill>
                </a:rPr>
                <a:t>-&gt; </a:t>
              </a:r>
              <a:r>
                <a:rPr lang="ko-KR" altLang="en-US" dirty="0" smtClean="0">
                  <a:solidFill>
                    <a:prstClr val="black"/>
                  </a:solidFill>
                </a:rPr>
                <a:t>인증 버튼으로 변화</a:t>
              </a:r>
              <a:endParaRPr lang="en-US" altLang="ko-KR" dirty="0" smtClean="0">
                <a:solidFill>
                  <a:prstClr val="black"/>
                </a:solidFill>
              </a:endParaRPr>
            </a:p>
            <a:p>
              <a:r>
                <a:rPr lang="en-US" altLang="ko-KR" dirty="0">
                  <a:solidFill>
                    <a:prstClr val="black"/>
                  </a:solidFill>
                </a:rPr>
                <a:t> </a:t>
              </a:r>
              <a:r>
                <a:rPr lang="en-US" altLang="ko-KR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dirty="0" smtClean="0">
                  <a:solidFill>
                    <a:prstClr val="black"/>
                  </a:solidFill>
                </a:rPr>
                <a:t>인증 클릭 </a:t>
              </a:r>
              <a:r>
                <a:rPr lang="en-US" altLang="ko-KR" dirty="0" smtClean="0">
                  <a:solidFill>
                    <a:prstClr val="black"/>
                  </a:solidFill>
                </a:rPr>
                <a:t>-&gt; </a:t>
              </a:r>
              <a:r>
                <a:rPr lang="ko-KR" altLang="en-US" dirty="0" smtClean="0">
                  <a:solidFill>
                    <a:prstClr val="black"/>
                  </a:solidFill>
                </a:rPr>
                <a:t>인증번호 </a:t>
              </a:r>
              <a:r>
                <a:rPr lang="en-US" altLang="ko-KR" dirty="0" smtClean="0">
                  <a:solidFill>
                    <a:prstClr val="black"/>
                  </a:solidFill>
                </a:rPr>
                <a:t>match </a:t>
              </a:r>
              <a:r>
                <a:rPr lang="ko-KR" altLang="en-US" dirty="0" smtClean="0">
                  <a:solidFill>
                    <a:prstClr val="black"/>
                  </a:solidFill>
                </a:rPr>
                <a:t>결과를 </a:t>
              </a:r>
              <a:r>
                <a:rPr lang="en-US" altLang="ko-KR" dirty="0" err="1" smtClean="0">
                  <a:solidFill>
                    <a:prstClr val="black"/>
                  </a:solidFill>
                </a:rPr>
                <a:t>ck</a:t>
              </a:r>
              <a:r>
                <a:rPr lang="ko-KR" altLang="en-US" dirty="0" smtClean="0">
                  <a:solidFill>
                    <a:prstClr val="black"/>
                  </a:solidFill>
                </a:rPr>
                <a:t>로 전달</a:t>
              </a:r>
              <a:endParaRPr lang="en-US" altLang="ko-KR" dirty="0" smtClean="0">
                <a:solidFill>
                  <a:prstClr val="black"/>
                </a:solidFill>
              </a:endParaRPr>
            </a:p>
            <a:p>
              <a:r>
                <a:rPr lang="en-US" altLang="ko-KR" dirty="0">
                  <a:solidFill>
                    <a:prstClr val="black"/>
                  </a:solidFill>
                </a:rPr>
                <a:t> </a:t>
              </a:r>
              <a:r>
                <a:rPr lang="en-US" altLang="ko-KR" dirty="0" smtClean="0">
                  <a:solidFill>
                    <a:prstClr val="black"/>
                  </a:solidFill>
                </a:rPr>
                <a:t>- View</a:t>
              </a:r>
              <a:r>
                <a:rPr lang="ko-KR" altLang="en-US" dirty="0" smtClean="0">
                  <a:solidFill>
                    <a:prstClr val="black"/>
                  </a:solidFill>
                </a:rPr>
                <a:t>에서 </a:t>
              </a:r>
              <a:r>
                <a:rPr lang="en-US" altLang="ko-KR" dirty="0" err="1" smtClean="0">
                  <a:solidFill>
                    <a:prstClr val="black"/>
                  </a:solidFill>
                </a:rPr>
                <a:t>ck</a:t>
              </a:r>
              <a:r>
                <a:rPr lang="ko-KR" altLang="en-US" dirty="0" smtClean="0">
                  <a:solidFill>
                    <a:prstClr val="black"/>
                  </a:solidFill>
                </a:rPr>
                <a:t>값에 따른 결과 </a:t>
              </a:r>
              <a:r>
                <a:rPr lang="ko-KR" altLang="en-US" dirty="0" err="1" smtClean="0">
                  <a:solidFill>
                    <a:prstClr val="black"/>
                  </a:solidFill>
                </a:rPr>
                <a:t>팝업창</a:t>
              </a:r>
              <a:r>
                <a:rPr lang="ko-KR" altLang="en-US" dirty="0" smtClean="0">
                  <a:solidFill>
                    <a:prstClr val="black"/>
                  </a:solidFill>
                </a:rPr>
                <a:t> 출력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1569444" y="1554122"/>
            <a:ext cx="5867901" cy="4436566"/>
            <a:chOff x="752289" y="1725328"/>
            <a:chExt cx="5867901" cy="4436566"/>
          </a:xfrm>
        </p:grpSpPr>
        <p:pic>
          <p:nvPicPr>
            <p:cNvPr id="38" name="그림 37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7848" y="1725328"/>
              <a:ext cx="4756785" cy="2682240"/>
            </a:xfrm>
            <a:prstGeom prst="rect">
              <a:avLst/>
            </a:prstGeom>
          </p:spPr>
        </p:pic>
        <p:sp>
          <p:nvSpPr>
            <p:cNvPr id="39" name="TextBox 38"/>
            <p:cNvSpPr txBox="1"/>
            <p:nvPr/>
          </p:nvSpPr>
          <p:spPr>
            <a:xfrm>
              <a:off x="752289" y="4407568"/>
              <a:ext cx="5867901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>
                  <a:solidFill>
                    <a:prstClr val="black"/>
                  </a:solidFill>
                </a:rPr>
                <a:t>인증번호 생성</a:t>
              </a:r>
              <a:endParaRPr lang="en-US" altLang="ko-KR" dirty="0" smtClean="0">
                <a:solidFill>
                  <a:prstClr val="black"/>
                </a:solidFill>
              </a:endParaRPr>
            </a:p>
            <a:p>
              <a:r>
                <a:rPr lang="en-US" altLang="ko-KR" dirty="0">
                  <a:solidFill>
                    <a:prstClr val="black"/>
                  </a:solidFill>
                </a:rPr>
                <a:t> </a:t>
              </a:r>
              <a:r>
                <a:rPr lang="en-US" altLang="ko-KR" dirty="0" smtClean="0">
                  <a:solidFill>
                    <a:prstClr val="black"/>
                  </a:solidFill>
                </a:rPr>
                <a:t>- 8</a:t>
              </a:r>
              <a:r>
                <a:rPr lang="ko-KR" altLang="en-US" dirty="0" smtClean="0">
                  <a:solidFill>
                    <a:prstClr val="black"/>
                  </a:solidFill>
                </a:rPr>
                <a:t>자리의 대</a:t>
              </a:r>
              <a:r>
                <a:rPr lang="en-US" altLang="ko-KR" dirty="0" smtClean="0">
                  <a:solidFill>
                    <a:prstClr val="black"/>
                  </a:solidFill>
                </a:rPr>
                <a:t>/</a:t>
              </a:r>
              <a:r>
                <a:rPr lang="ko-KR" altLang="en-US" dirty="0" smtClean="0">
                  <a:solidFill>
                    <a:prstClr val="black"/>
                  </a:solidFill>
                </a:rPr>
                <a:t>소 영문자</a:t>
              </a:r>
              <a:r>
                <a:rPr lang="en-US" altLang="ko-KR" dirty="0" smtClean="0">
                  <a:solidFill>
                    <a:prstClr val="black"/>
                  </a:solidFill>
                </a:rPr>
                <a:t>, </a:t>
              </a:r>
              <a:r>
                <a:rPr lang="ko-KR" altLang="en-US" dirty="0" smtClean="0">
                  <a:solidFill>
                    <a:prstClr val="black"/>
                  </a:solidFill>
                </a:rPr>
                <a:t>숫자 조합</a:t>
              </a:r>
              <a:endParaRPr lang="en-US" altLang="ko-KR" dirty="0" smtClean="0">
                <a:solidFill>
                  <a:prstClr val="black"/>
                </a:solidFill>
              </a:endParaRPr>
            </a:p>
            <a:p>
              <a:r>
                <a:rPr lang="en-US" altLang="ko-KR" dirty="0">
                  <a:solidFill>
                    <a:prstClr val="black"/>
                  </a:solidFill>
                </a:rPr>
                <a:t> </a:t>
              </a:r>
              <a:r>
                <a:rPr lang="en-US" altLang="ko-KR" dirty="0" smtClean="0">
                  <a:solidFill>
                    <a:prstClr val="black"/>
                  </a:solidFill>
                </a:rPr>
                <a:t>- 3</a:t>
              </a:r>
              <a:r>
                <a:rPr lang="ko-KR" altLang="en-US" dirty="0" smtClean="0">
                  <a:solidFill>
                    <a:prstClr val="black"/>
                  </a:solidFill>
                </a:rPr>
                <a:t>가지 경우</a:t>
              </a:r>
              <a:endParaRPr lang="en-US" altLang="ko-KR" dirty="0" smtClean="0">
                <a:solidFill>
                  <a:prstClr val="black"/>
                </a:solidFill>
              </a:endParaRPr>
            </a:p>
            <a:p>
              <a:r>
                <a:rPr lang="en-US" altLang="ko-KR" dirty="0">
                  <a:solidFill>
                    <a:prstClr val="black"/>
                  </a:solidFill>
                </a:rPr>
                <a:t> </a:t>
              </a:r>
              <a:r>
                <a:rPr lang="en-US" altLang="ko-KR" dirty="0" smtClean="0">
                  <a:solidFill>
                    <a:prstClr val="black"/>
                  </a:solidFill>
                </a:rPr>
                <a:t>  - </a:t>
              </a:r>
              <a:r>
                <a:rPr lang="ko-KR" altLang="en-US" dirty="0" smtClean="0">
                  <a:solidFill>
                    <a:prstClr val="black"/>
                  </a:solidFill>
                </a:rPr>
                <a:t>랜덤 숫자 </a:t>
              </a:r>
              <a:r>
                <a:rPr lang="en-US" altLang="ko-KR" dirty="0" smtClean="0">
                  <a:solidFill>
                    <a:prstClr val="black"/>
                  </a:solidFill>
                </a:rPr>
                <a:t>3</a:t>
              </a:r>
              <a:r>
                <a:rPr lang="ko-KR" altLang="en-US" dirty="0" smtClean="0">
                  <a:solidFill>
                    <a:prstClr val="black"/>
                  </a:solidFill>
                </a:rPr>
                <a:t>개 생성</a:t>
              </a:r>
              <a:r>
                <a:rPr lang="en-US" altLang="ko-KR" dirty="0" smtClean="0">
                  <a:solidFill>
                    <a:prstClr val="black"/>
                  </a:solidFill>
                </a:rPr>
                <a:t>, 0-</a:t>
              </a:r>
              <a:r>
                <a:rPr lang="ko-KR" altLang="en-US" dirty="0" smtClean="0">
                  <a:solidFill>
                    <a:prstClr val="black"/>
                  </a:solidFill>
                </a:rPr>
                <a:t>대문자</a:t>
              </a:r>
              <a:r>
                <a:rPr lang="en-US" altLang="ko-KR" dirty="0" smtClean="0">
                  <a:solidFill>
                    <a:prstClr val="black"/>
                  </a:solidFill>
                </a:rPr>
                <a:t>, 1-</a:t>
              </a:r>
              <a:r>
                <a:rPr lang="ko-KR" altLang="en-US" dirty="0" smtClean="0">
                  <a:solidFill>
                    <a:prstClr val="black"/>
                  </a:solidFill>
                </a:rPr>
                <a:t>소문자</a:t>
              </a:r>
              <a:r>
                <a:rPr lang="en-US" altLang="ko-KR" dirty="0" smtClean="0">
                  <a:solidFill>
                    <a:prstClr val="black"/>
                  </a:solidFill>
                </a:rPr>
                <a:t>, 2-</a:t>
              </a:r>
              <a:r>
                <a:rPr lang="ko-KR" altLang="en-US" dirty="0" smtClean="0">
                  <a:solidFill>
                    <a:prstClr val="black"/>
                  </a:solidFill>
                </a:rPr>
                <a:t>숫자</a:t>
              </a:r>
              <a:endParaRPr lang="en-US" altLang="ko-KR" dirty="0" smtClean="0">
                <a:solidFill>
                  <a:prstClr val="black"/>
                </a:solidFill>
              </a:endParaRPr>
            </a:p>
            <a:p>
              <a:r>
                <a:rPr lang="en-US" altLang="ko-KR" dirty="0">
                  <a:solidFill>
                    <a:prstClr val="black"/>
                  </a:solidFill>
                </a:rPr>
                <a:t> </a:t>
              </a:r>
              <a:r>
                <a:rPr lang="en-US" altLang="ko-KR" dirty="0" smtClean="0">
                  <a:solidFill>
                    <a:prstClr val="black"/>
                  </a:solidFill>
                </a:rPr>
                <a:t>- (char)(</a:t>
              </a:r>
              <a:r>
                <a:rPr lang="ko-KR" altLang="en-US" dirty="0" smtClean="0">
                  <a:solidFill>
                    <a:prstClr val="black"/>
                  </a:solidFill>
                </a:rPr>
                <a:t>정수</a:t>
              </a:r>
              <a:r>
                <a:rPr lang="en-US" altLang="ko-KR" dirty="0" smtClean="0">
                  <a:solidFill>
                    <a:prstClr val="black"/>
                  </a:solidFill>
                </a:rPr>
                <a:t>) -&gt; </a:t>
              </a:r>
              <a:r>
                <a:rPr lang="ko-KR" altLang="en-US" dirty="0" smtClean="0">
                  <a:solidFill>
                    <a:prstClr val="black"/>
                  </a:solidFill>
                </a:rPr>
                <a:t>아스키코드 값에 따른 문자</a:t>
              </a:r>
              <a:endParaRPr lang="en-US" altLang="ko-KR" dirty="0" smtClean="0">
                <a:solidFill>
                  <a:prstClr val="black"/>
                </a:solidFill>
              </a:endParaRPr>
            </a:p>
            <a:p>
              <a:r>
                <a:rPr lang="en-US" altLang="ko-KR" dirty="0">
                  <a:solidFill>
                    <a:prstClr val="black"/>
                  </a:solidFill>
                </a:rPr>
                <a:t> </a:t>
              </a:r>
              <a:r>
                <a:rPr lang="en-US" altLang="ko-KR" dirty="0" smtClean="0">
                  <a:solidFill>
                    <a:prstClr val="black"/>
                  </a:solidFill>
                </a:rPr>
                <a:t>  - </a:t>
              </a:r>
              <a:r>
                <a:rPr lang="ko-KR" altLang="en-US" dirty="0" smtClean="0">
                  <a:solidFill>
                    <a:prstClr val="black"/>
                  </a:solidFill>
                </a:rPr>
                <a:t>영문자 </a:t>
              </a:r>
              <a:r>
                <a:rPr lang="en-US" altLang="ko-KR" dirty="0" smtClean="0">
                  <a:solidFill>
                    <a:prstClr val="black"/>
                  </a:solidFill>
                </a:rPr>
                <a:t>26</a:t>
              </a:r>
              <a:r>
                <a:rPr lang="ko-KR" altLang="en-US" dirty="0" smtClean="0">
                  <a:solidFill>
                    <a:prstClr val="black"/>
                  </a:solidFill>
                </a:rPr>
                <a:t>개</a:t>
              </a:r>
              <a:r>
                <a:rPr lang="en-US" altLang="ko-KR" dirty="0" smtClean="0">
                  <a:solidFill>
                    <a:prstClr val="black"/>
                  </a:solidFill>
                </a:rPr>
                <a:t>, 97~ : </a:t>
              </a:r>
              <a:r>
                <a:rPr lang="ko-KR" altLang="en-US" dirty="0" smtClean="0">
                  <a:solidFill>
                    <a:prstClr val="black"/>
                  </a:solidFill>
                </a:rPr>
                <a:t>소문자</a:t>
              </a:r>
              <a:r>
                <a:rPr lang="en-US" altLang="ko-KR" dirty="0" smtClean="0">
                  <a:solidFill>
                    <a:prstClr val="black"/>
                  </a:solidFill>
                </a:rPr>
                <a:t>, 65~ : </a:t>
              </a:r>
              <a:r>
                <a:rPr lang="ko-KR" altLang="en-US" dirty="0" smtClean="0">
                  <a:solidFill>
                    <a:prstClr val="black"/>
                  </a:solidFill>
                </a:rPr>
                <a:t>대문자</a:t>
              </a:r>
              <a:endParaRPr lang="en-US" altLang="ko-KR" dirty="0" smtClean="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75525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사원정보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7475" y="520388"/>
            <a:ext cx="3180407" cy="623454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897954" y="811261"/>
            <a:ext cx="3597442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prstClr val="black"/>
                </a:solidFill>
              </a:rPr>
              <a:t>CEO</a:t>
            </a:r>
          </a:p>
          <a:p>
            <a:r>
              <a:rPr lang="en-US" altLang="ko-KR" dirty="0">
                <a:solidFill>
                  <a:prstClr val="black"/>
                </a:solidFill>
              </a:rPr>
              <a:t> </a:t>
            </a:r>
            <a:r>
              <a:rPr lang="en-US" altLang="ko-KR" dirty="0" smtClean="0">
                <a:solidFill>
                  <a:prstClr val="black"/>
                </a:solidFill>
              </a:rPr>
              <a:t>- </a:t>
            </a:r>
            <a:r>
              <a:rPr lang="ko-KR" altLang="en-US" dirty="0" err="1" smtClean="0">
                <a:solidFill>
                  <a:prstClr val="black"/>
                </a:solidFill>
              </a:rPr>
              <a:t>대시보드</a:t>
            </a:r>
            <a:r>
              <a:rPr lang="en-US" altLang="ko-KR" dirty="0" smtClean="0">
                <a:solidFill>
                  <a:prstClr val="black"/>
                </a:solidFill>
              </a:rPr>
              <a:t>, </a:t>
            </a:r>
            <a:r>
              <a:rPr lang="ko-KR" altLang="en-US" dirty="0" smtClean="0">
                <a:solidFill>
                  <a:prstClr val="black"/>
                </a:solidFill>
              </a:rPr>
              <a:t>인적자원관리</a:t>
            </a:r>
            <a:endParaRPr lang="en-US" altLang="ko-KR" dirty="0" smtClean="0">
              <a:solidFill>
                <a:prstClr val="black"/>
              </a:solidFill>
            </a:endParaRPr>
          </a:p>
          <a:p>
            <a:endParaRPr lang="en-US" altLang="ko-KR" dirty="0" smtClean="0">
              <a:solidFill>
                <a:prstClr val="black"/>
              </a:solidFill>
            </a:endParaRPr>
          </a:p>
          <a:p>
            <a:r>
              <a:rPr lang="en-US" altLang="ko-KR" dirty="0" smtClean="0">
                <a:solidFill>
                  <a:prstClr val="black"/>
                </a:solidFill>
              </a:rPr>
              <a:t>PM</a:t>
            </a:r>
          </a:p>
          <a:p>
            <a:r>
              <a:rPr lang="en-US" altLang="ko-KR" dirty="0">
                <a:solidFill>
                  <a:prstClr val="black"/>
                </a:solidFill>
              </a:rPr>
              <a:t> </a:t>
            </a:r>
            <a:r>
              <a:rPr lang="en-US" altLang="ko-KR" dirty="0" smtClean="0">
                <a:solidFill>
                  <a:prstClr val="black"/>
                </a:solidFill>
              </a:rPr>
              <a:t>- </a:t>
            </a:r>
            <a:r>
              <a:rPr lang="ko-KR" altLang="en-US" dirty="0" err="1" smtClean="0">
                <a:solidFill>
                  <a:prstClr val="black"/>
                </a:solidFill>
              </a:rPr>
              <a:t>대시보드</a:t>
            </a:r>
            <a:r>
              <a:rPr lang="en-US" altLang="ko-KR" dirty="0" smtClean="0">
                <a:solidFill>
                  <a:prstClr val="black"/>
                </a:solidFill>
              </a:rPr>
              <a:t>, </a:t>
            </a:r>
            <a:r>
              <a:rPr lang="ko-KR" altLang="en-US" dirty="0" smtClean="0">
                <a:solidFill>
                  <a:prstClr val="black"/>
                </a:solidFill>
              </a:rPr>
              <a:t>업무관리</a:t>
            </a:r>
            <a:r>
              <a:rPr lang="en-US" altLang="ko-KR" dirty="0" smtClean="0">
                <a:solidFill>
                  <a:prstClr val="black"/>
                </a:solidFill>
              </a:rPr>
              <a:t>, </a:t>
            </a:r>
            <a:r>
              <a:rPr lang="ko-KR" altLang="en-US" dirty="0" smtClean="0">
                <a:solidFill>
                  <a:prstClr val="black"/>
                </a:solidFill>
              </a:rPr>
              <a:t>일정관리</a:t>
            </a:r>
            <a:endParaRPr lang="en-US" altLang="ko-KR" dirty="0" smtClean="0">
              <a:solidFill>
                <a:prstClr val="black"/>
              </a:solidFill>
            </a:endParaRPr>
          </a:p>
          <a:p>
            <a:r>
              <a:rPr lang="en-US" altLang="ko-KR" dirty="0" smtClean="0">
                <a:solidFill>
                  <a:prstClr val="black"/>
                </a:solidFill>
              </a:rPr>
              <a:t>   </a:t>
            </a:r>
            <a:r>
              <a:rPr lang="ko-KR" altLang="en-US" dirty="0" smtClean="0">
                <a:solidFill>
                  <a:prstClr val="black"/>
                </a:solidFill>
              </a:rPr>
              <a:t>공지사항</a:t>
            </a:r>
            <a:r>
              <a:rPr lang="en-US" altLang="ko-KR" dirty="0" smtClean="0">
                <a:solidFill>
                  <a:prstClr val="black"/>
                </a:solidFill>
              </a:rPr>
              <a:t>, </a:t>
            </a:r>
            <a:r>
              <a:rPr lang="ko-KR" altLang="en-US" dirty="0" smtClean="0">
                <a:solidFill>
                  <a:prstClr val="black"/>
                </a:solidFill>
              </a:rPr>
              <a:t>회의록</a:t>
            </a:r>
            <a:r>
              <a:rPr lang="en-US" altLang="ko-KR" dirty="0" smtClean="0">
                <a:solidFill>
                  <a:prstClr val="black"/>
                </a:solidFill>
              </a:rPr>
              <a:t>, </a:t>
            </a:r>
            <a:r>
              <a:rPr lang="ko-KR" altLang="en-US" dirty="0" smtClean="0">
                <a:solidFill>
                  <a:prstClr val="black"/>
                </a:solidFill>
              </a:rPr>
              <a:t>이슈리스트</a:t>
            </a:r>
            <a:endParaRPr lang="en-US" altLang="ko-KR" dirty="0" smtClean="0">
              <a:solidFill>
                <a:prstClr val="black"/>
              </a:solidFill>
            </a:endParaRPr>
          </a:p>
          <a:p>
            <a:r>
              <a:rPr lang="en-US" altLang="ko-KR" dirty="0">
                <a:solidFill>
                  <a:prstClr val="black"/>
                </a:solidFill>
              </a:rPr>
              <a:t> </a:t>
            </a:r>
            <a:r>
              <a:rPr lang="en-US" altLang="ko-KR" dirty="0" smtClean="0">
                <a:solidFill>
                  <a:prstClr val="black"/>
                </a:solidFill>
              </a:rPr>
              <a:t>  </a:t>
            </a:r>
            <a:r>
              <a:rPr lang="ko-KR" altLang="en-US" dirty="0" smtClean="0">
                <a:solidFill>
                  <a:prstClr val="black"/>
                </a:solidFill>
              </a:rPr>
              <a:t>인적자원관리</a:t>
            </a:r>
            <a:endParaRPr lang="en-US" altLang="ko-KR" dirty="0" smtClean="0">
              <a:solidFill>
                <a:prstClr val="black"/>
              </a:solidFill>
            </a:endParaRPr>
          </a:p>
          <a:p>
            <a:endParaRPr lang="en-US" altLang="ko-KR" dirty="0" smtClean="0">
              <a:solidFill>
                <a:prstClr val="black"/>
              </a:solidFill>
            </a:endParaRPr>
          </a:p>
          <a:p>
            <a:r>
              <a:rPr lang="ko-KR" altLang="en-US" dirty="0" smtClean="0">
                <a:solidFill>
                  <a:prstClr val="black"/>
                </a:solidFill>
              </a:rPr>
              <a:t>팀원</a:t>
            </a:r>
            <a:endParaRPr lang="en-US" altLang="ko-KR" dirty="0" smtClean="0">
              <a:solidFill>
                <a:prstClr val="black"/>
              </a:solidFill>
            </a:endParaRPr>
          </a:p>
          <a:p>
            <a:r>
              <a:rPr lang="en-US" altLang="ko-KR" dirty="0">
                <a:solidFill>
                  <a:prstClr val="black"/>
                </a:solidFill>
              </a:rPr>
              <a:t> </a:t>
            </a:r>
            <a:r>
              <a:rPr lang="en-US" altLang="ko-KR" dirty="0" smtClean="0">
                <a:solidFill>
                  <a:prstClr val="black"/>
                </a:solidFill>
              </a:rPr>
              <a:t>- </a:t>
            </a:r>
            <a:r>
              <a:rPr lang="ko-KR" altLang="en-US" dirty="0" err="1" smtClean="0">
                <a:solidFill>
                  <a:prstClr val="black"/>
                </a:solidFill>
              </a:rPr>
              <a:t>대시보드</a:t>
            </a:r>
            <a:r>
              <a:rPr lang="en-US" altLang="ko-KR" dirty="0" smtClean="0">
                <a:solidFill>
                  <a:prstClr val="black"/>
                </a:solidFill>
              </a:rPr>
              <a:t>, </a:t>
            </a:r>
            <a:r>
              <a:rPr lang="ko-KR" altLang="en-US" dirty="0" smtClean="0">
                <a:solidFill>
                  <a:prstClr val="black"/>
                </a:solidFill>
              </a:rPr>
              <a:t>업무관리</a:t>
            </a:r>
            <a:r>
              <a:rPr lang="en-US" altLang="ko-KR" dirty="0" smtClean="0">
                <a:solidFill>
                  <a:prstClr val="black"/>
                </a:solidFill>
              </a:rPr>
              <a:t>, </a:t>
            </a:r>
            <a:r>
              <a:rPr lang="ko-KR" altLang="en-US" dirty="0" smtClean="0">
                <a:solidFill>
                  <a:prstClr val="black"/>
                </a:solidFill>
              </a:rPr>
              <a:t>일정관리</a:t>
            </a:r>
            <a:endParaRPr lang="en-US" altLang="ko-KR" dirty="0" smtClean="0">
              <a:solidFill>
                <a:prstClr val="black"/>
              </a:solidFill>
            </a:endParaRPr>
          </a:p>
          <a:p>
            <a:r>
              <a:rPr lang="en-US" altLang="ko-KR" dirty="0">
                <a:solidFill>
                  <a:prstClr val="black"/>
                </a:solidFill>
              </a:rPr>
              <a:t> </a:t>
            </a:r>
            <a:r>
              <a:rPr lang="en-US" altLang="ko-KR" dirty="0" smtClean="0">
                <a:solidFill>
                  <a:prstClr val="black"/>
                </a:solidFill>
              </a:rPr>
              <a:t>  </a:t>
            </a:r>
            <a:r>
              <a:rPr lang="ko-KR" altLang="en-US" dirty="0" smtClean="0">
                <a:solidFill>
                  <a:prstClr val="black"/>
                </a:solidFill>
              </a:rPr>
              <a:t>공지사항</a:t>
            </a:r>
            <a:r>
              <a:rPr lang="en-US" altLang="ko-KR" dirty="0" smtClean="0">
                <a:solidFill>
                  <a:prstClr val="black"/>
                </a:solidFill>
              </a:rPr>
              <a:t>, </a:t>
            </a:r>
            <a:r>
              <a:rPr lang="ko-KR" altLang="en-US" dirty="0" smtClean="0">
                <a:solidFill>
                  <a:prstClr val="black"/>
                </a:solidFill>
              </a:rPr>
              <a:t>회의록</a:t>
            </a:r>
            <a:r>
              <a:rPr lang="en-US" altLang="ko-KR" dirty="0" smtClean="0">
                <a:solidFill>
                  <a:prstClr val="black"/>
                </a:solidFill>
              </a:rPr>
              <a:t>, </a:t>
            </a:r>
            <a:r>
              <a:rPr lang="ko-KR" altLang="en-US" dirty="0" smtClean="0">
                <a:solidFill>
                  <a:prstClr val="black"/>
                </a:solidFill>
              </a:rPr>
              <a:t>이슈리스트</a:t>
            </a:r>
            <a:endParaRPr lang="en-US" altLang="ko-KR" dirty="0" smtClean="0">
              <a:solidFill>
                <a:prstClr val="black"/>
              </a:solidFill>
            </a:endParaRPr>
          </a:p>
          <a:p>
            <a:endParaRPr lang="en-US" altLang="ko-KR" dirty="0" smtClean="0">
              <a:solidFill>
                <a:prstClr val="black"/>
              </a:solidFill>
            </a:endParaRPr>
          </a:p>
          <a:p>
            <a:r>
              <a:rPr lang="en-US" altLang="ko-KR" dirty="0" smtClean="0">
                <a:solidFill>
                  <a:prstClr val="black"/>
                </a:solidFill>
              </a:rPr>
              <a:t>ADMIN</a:t>
            </a:r>
          </a:p>
          <a:p>
            <a:r>
              <a:rPr lang="en-US" altLang="ko-KR" dirty="0">
                <a:solidFill>
                  <a:prstClr val="black"/>
                </a:solidFill>
              </a:rPr>
              <a:t> - </a:t>
            </a:r>
            <a:r>
              <a:rPr lang="ko-KR" altLang="en-US" dirty="0" err="1">
                <a:solidFill>
                  <a:prstClr val="black"/>
                </a:solidFill>
              </a:rPr>
              <a:t>대시보드</a:t>
            </a:r>
            <a:r>
              <a:rPr lang="en-US" altLang="ko-KR" dirty="0">
                <a:solidFill>
                  <a:prstClr val="black"/>
                </a:solidFill>
              </a:rPr>
              <a:t>, </a:t>
            </a:r>
            <a:r>
              <a:rPr lang="ko-KR" altLang="en-US" dirty="0">
                <a:solidFill>
                  <a:prstClr val="black"/>
                </a:solidFill>
              </a:rPr>
              <a:t>업무관리</a:t>
            </a:r>
            <a:r>
              <a:rPr lang="en-US" altLang="ko-KR" dirty="0">
                <a:solidFill>
                  <a:prstClr val="black"/>
                </a:solidFill>
              </a:rPr>
              <a:t>, </a:t>
            </a:r>
            <a:r>
              <a:rPr lang="ko-KR" altLang="en-US" dirty="0">
                <a:solidFill>
                  <a:prstClr val="black"/>
                </a:solidFill>
              </a:rPr>
              <a:t>일정관리</a:t>
            </a:r>
            <a:endParaRPr lang="en-US" altLang="ko-KR" dirty="0">
              <a:solidFill>
                <a:prstClr val="black"/>
              </a:solidFill>
            </a:endParaRPr>
          </a:p>
          <a:p>
            <a:r>
              <a:rPr lang="en-US" altLang="ko-KR" dirty="0">
                <a:solidFill>
                  <a:prstClr val="black"/>
                </a:solidFill>
              </a:rPr>
              <a:t>   </a:t>
            </a:r>
            <a:r>
              <a:rPr lang="ko-KR" altLang="en-US" dirty="0">
                <a:solidFill>
                  <a:prstClr val="black"/>
                </a:solidFill>
              </a:rPr>
              <a:t>공지사항</a:t>
            </a:r>
            <a:r>
              <a:rPr lang="en-US" altLang="ko-KR" dirty="0">
                <a:solidFill>
                  <a:prstClr val="black"/>
                </a:solidFill>
              </a:rPr>
              <a:t>, </a:t>
            </a:r>
            <a:r>
              <a:rPr lang="ko-KR" altLang="en-US" dirty="0">
                <a:solidFill>
                  <a:prstClr val="black"/>
                </a:solidFill>
              </a:rPr>
              <a:t>회의록</a:t>
            </a:r>
            <a:r>
              <a:rPr lang="en-US" altLang="ko-KR" dirty="0">
                <a:solidFill>
                  <a:prstClr val="black"/>
                </a:solidFill>
              </a:rPr>
              <a:t>, </a:t>
            </a:r>
            <a:r>
              <a:rPr lang="ko-KR" altLang="en-US" dirty="0">
                <a:solidFill>
                  <a:prstClr val="black"/>
                </a:solidFill>
              </a:rPr>
              <a:t>이슈리스트</a:t>
            </a:r>
            <a:endParaRPr lang="en-US" altLang="ko-KR" dirty="0">
              <a:solidFill>
                <a:prstClr val="black"/>
              </a:solidFill>
            </a:endParaRPr>
          </a:p>
          <a:p>
            <a:r>
              <a:rPr lang="en-US" altLang="ko-KR" dirty="0">
                <a:solidFill>
                  <a:prstClr val="black"/>
                </a:solidFill>
              </a:rPr>
              <a:t>   </a:t>
            </a:r>
            <a:r>
              <a:rPr lang="ko-KR" altLang="en-US" dirty="0">
                <a:solidFill>
                  <a:prstClr val="black"/>
                </a:solidFill>
              </a:rPr>
              <a:t>인적자원관리</a:t>
            </a:r>
            <a:endParaRPr lang="en-US" altLang="ko-KR" dirty="0">
              <a:solidFill>
                <a:prstClr val="black"/>
              </a:solidFill>
            </a:endParaRPr>
          </a:p>
          <a:p>
            <a:endParaRPr lang="en-US" altLang="ko-KR" dirty="0" smtClean="0">
              <a:solidFill>
                <a:prstClr val="black"/>
              </a:solidFill>
            </a:endParaRPr>
          </a:p>
          <a:p>
            <a:r>
              <a:rPr lang="ko-KR" altLang="en-US" dirty="0" smtClean="0">
                <a:solidFill>
                  <a:prstClr val="black"/>
                </a:solidFill>
              </a:rPr>
              <a:t>인사관리자</a:t>
            </a:r>
            <a:endParaRPr lang="en-US" altLang="ko-KR" dirty="0" smtClean="0">
              <a:solidFill>
                <a:prstClr val="black"/>
              </a:solidFill>
            </a:endParaRPr>
          </a:p>
          <a:p>
            <a:r>
              <a:rPr lang="en-US" altLang="ko-KR" dirty="0">
                <a:solidFill>
                  <a:prstClr val="black"/>
                </a:solidFill>
              </a:rPr>
              <a:t> </a:t>
            </a:r>
            <a:r>
              <a:rPr lang="en-US" altLang="ko-KR" dirty="0" smtClean="0">
                <a:solidFill>
                  <a:prstClr val="black"/>
                </a:solidFill>
              </a:rPr>
              <a:t>- </a:t>
            </a:r>
            <a:r>
              <a:rPr lang="ko-KR" altLang="en-US" dirty="0" smtClean="0">
                <a:solidFill>
                  <a:prstClr val="black"/>
                </a:solidFill>
              </a:rPr>
              <a:t>인적자원관리</a:t>
            </a:r>
            <a:endParaRPr lang="en-US" altLang="ko-KR" dirty="0" smtClean="0">
              <a:solidFill>
                <a:prstClr val="black"/>
              </a:solidFill>
            </a:endParaRPr>
          </a:p>
          <a:p>
            <a:endParaRPr lang="ko-KR" altLang="en-US" dirty="0">
              <a:solidFill>
                <a:prstClr val="black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891" y="513862"/>
            <a:ext cx="3443991" cy="623454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314" y="600452"/>
            <a:ext cx="3922568" cy="606136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2622" y="510145"/>
            <a:ext cx="3393174" cy="623454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098" y="668764"/>
            <a:ext cx="4191000" cy="5934075"/>
          </a:xfrm>
          <a:prstGeom prst="rect">
            <a:avLst/>
          </a:prstGeom>
        </p:spPr>
      </p:pic>
      <p:grpSp>
        <p:nvGrpSpPr>
          <p:cNvPr id="13" name="그룹 12"/>
          <p:cNvGrpSpPr/>
          <p:nvPr/>
        </p:nvGrpSpPr>
        <p:grpSpPr>
          <a:xfrm>
            <a:off x="931955" y="1132909"/>
            <a:ext cx="8447150" cy="4989014"/>
            <a:chOff x="420124" y="736688"/>
            <a:chExt cx="8447150" cy="4989014"/>
          </a:xfrm>
        </p:grpSpPr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0124" y="4217046"/>
              <a:ext cx="3727266" cy="1508656"/>
            </a:xfrm>
            <a:prstGeom prst="rect">
              <a:avLst/>
            </a:prstGeom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0124" y="736688"/>
              <a:ext cx="6391275" cy="3447098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4147390" y="4371209"/>
              <a:ext cx="4719884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>
                  <a:solidFill>
                    <a:prstClr val="black"/>
                  </a:solidFill>
                </a:rPr>
                <a:t>권한에 따른 다른 사이드 메뉴</a:t>
              </a:r>
              <a:endParaRPr lang="en-US" altLang="ko-KR" dirty="0" smtClean="0">
                <a:solidFill>
                  <a:prstClr val="black"/>
                </a:solidFill>
              </a:endParaRPr>
            </a:p>
            <a:p>
              <a:r>
                <a:rPr lang="en-US" altLang="ko-KR" dirty="0">
                  <a:solidFill>
                    <a:prstClr val="black"/>
                  </a:solidFill>
                </a:rPr>
                <a:t> </a:t>
              </a:r>
              <a:r>
                <a:rPr lang="en-US" altLang="ko-KR" dirty="0" smtClean="0">
                  <a:solidFill>
                    <a:prstClr val="black"/>
                  </a:solidFill>
                </a:rPr>
                <a:t>- </a:t>
              </a:r>
              <a:r>
                <a:rPr lang="en-US" altLang="ko-KR" dirty="0" err="1" smtClean="0">
                  <a:solidFill>
                    <a:prstClr val="black"/>
                  </a:solidFill>
                </a:rPr>
                <a:t>Vue</a:t>
              </a:r>
              <a:endParaRPr lang="en-US" altLang="ko-KR" dirty="0" smtClean="0">
                <a:solidFill>
                  <a:prstClr val="black"/>
                </a:solidFill>
              </a:endParaRPr>
            </a:p>
            <a:p>
              <a:r>
                <a:rPr lang="en-US" altLang="ko-KR" dirty="0">
                  <a:solidFill>
                    <a:prstClr val="black"/>
                  </a:solidFill>
                </a:rPr>
                <a:t> </a:t>
              </a:r>
              <a:r>
                <a:rPr lang="en-US" altLang="ko-KR" dirty="0" smtClean="0">
                  <a:solidFill>
                    <a:prstClr val="black"/>
                  </a:solidFill>
                </a:rPr>
                <a:t>  - v-if : true</a:t>
              </a:r>
              <a:r>
                <a:rPr lang="ko-KR" altLang="en-US" dirty="0" smtClean="0">
                  <a:solidFill>
                    <a:prstClr val="black"/>
                  </a:solidFill>
                </a:rPr>
                <a:t>일 때 표시</a:t>
              </a:r>
              <a:endParaRPr lang="en-US" altLang="ko-KR" dirty="0" smtClean="0">
                <a:solidFill>
                  <a:prstClr val="black"/>
                </a:solidFill>
              </a:endParaRPr>
            </a:p>
            <a:p>
              <a:r>
                <a:rPr lang="en-US" altLang="ko-KR" dirty="0">
                  <a:solidFill>
                    <a:prstClr val="black"/>
                  </a:solidFill>
                </a:rPr>
                <a:t> </a:t>
              </a:r>
              <a:r>
                <a:rPr lang="en-US" altLang="ko-KR" dirty="0" smtClean="0">
                  <a:solidFill>
                    <a:prstClr val="black"/>
                  </a:solidFill>
                </a:rPr>
                <a:t> 	 false</a:t>
              </a:r>
              <a:r>
                <a:rPr lang="ko-KR" altLang="en-US" dirty="0" smtClean="0">
                  <a:solidFill>
                    <a:prstClr val="black"/>
                  </a:solidFill>
                </a:rPr>
                <a:t>일 때 </a:t>
              </a:r>
              <a:r>
                <a:rPr lang="ko-KR" altLang="en-US" dirty="0" err="1" smtClean="0">
                  <a:solidFill>
                    <a:prstClr val="black"/>
                  </a:solidFill>
                </a:rPr>
                <a:t>미표시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97760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rgbClr val="EEECE1">
                      <a:lumMod val="50000"/>
                    </a:srgbClr>
                  </a:solidFill>
                </a:rPr>
                <a:t> </a:t>
              </a:r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APP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사원 정보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525582" y="662261"/>
            <a:ext cx="2884883" cy="5937747"/>
            <a:chOff x="525582" y="662261"/>
            <a:chExt cx="2884883" cy="5937747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5582" y="662261"/>
              <a:ext cx="2884883" cy="5937747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576649" y="1079157"/>
              <a:ext cx="2776151" cy="46626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586" y="1079157"/>
            <a:ext cx="2833816" cy="492460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8131" y="2295591"/>
            <a:ext cx="5448300" cy="69151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973" y="3215043"/>
            <a:ext cx="5572125" cy="192405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536608" y="1698322"/>
            <a:ext cx="5448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prstClr val="black"/>
                </a:solidFill>
              </a:rPr>
              <a:t>사원번호</a:t>
            </a:r>
            <a:r>
              <a:rPr lang="en-US" altLang="ko-KR" dirty="0" smtClean="0">
                <a:solidFill>
                  <a:prstClr val="black"/>
                </a:solidFill>
              </a:rPr>
              <a:t>/</a:t>
            </a:r>
            <a:r>
              <a:rPr lang="ko-KR" altLang="en-US" dirty="0" smtClean="0">
                <a:solidFill>
                  <a:prstClr val="black"/>
                </a:solidFill>
              </a:rPr>
              <a:t>비밀번호 찾기 버튼 클릭 시 페이지 이동</a:t>
            </a:r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9568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rgbClr val="EEECE1">
                      <a:lumMod val="50000"/>
                    </a:srgbClr>
                  </a:solidFill>
                </a:rPr>
                <a:t> </a:t>
              </a:r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APP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사원 정보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1403887" y="638197"/>
            <a:ext cx="2884883" cy="5937747"/>
            <a:chOff x="525582" y="662261"/>
            <a:chExt cx="2884883" cy="5937747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5582" y="662261"/>
              <a:ext cx="2884883" cy="5937747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576649" y="1079157"/>
              <a:ext cx="2776151" cy="46626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4877002" y="638197"/>
            <a:ext cx="2884883" cy="5937747"/>
            <a:chOff x="525582" y="662261"/>
            <a:chExt cx="2884883" cy="5937747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5582" y="662261"/>
              <a:ext cx="2884883" cy="5937747"/>
            </a:xfrm>
            <a:prstGeom prst="rect">
              <a:avLst/>
            </a:prstGeom>
          </p:spPr>
        </p:pic>
        <p:sp>
          <p:nvSpPr>
            <p:cNvPr id="13" name="직사각형 12"/>
            <p:cNvSpPr/>
            <p:nvPr/>
          </p:nvSpPr>
          <p:spPr>
            <a:xfrm>
              <a:off x="576649" y="1079157"/>
              <a:ext cx="2776151" cy="46626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887" y="985071"/>
            <a:ext cx="2860385" cy="473263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3098" y="985070"/>
            <a:ext cx="2791122" cy="4732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706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021"/>
          <a:stretch/>
        </p:blipFill>
        <p:spPr>
          <a:xfrm>
            <a:off x="3204519" y="1902945"/>
            <a:ext cx="2877606" cy="661457"/>
          </a:xfrm>
          <a:prstGeom prst="rect">
            <a:avLst/>
          </a:prstGeom>
        </p:spPr>
      </p:pic>
      <p:grpSp>
        <p:nvGrpSpPr>
          <p:cNvPr id="5" name="그룹 4"/>
          <p:cNvGrpSpPr/>
          <p:nvPr/>
        </p:nvGrpSpPr>
        <p:grpSpPr>
          <a:xfrm>
            <a:off x="2895599" y="2567275"/>
            <a:ext cx="3480487" cy="48901"/>
            <a:chOff x="0" y="6058453"/>
            <a:chExt cx="9152314" cy="49876"/>
          </a:xfrm>
        </p:grpSpPr>
        <p:sp>
          <p:nvSpPr>
            <p:cNvPr id="6" name="직사각형 5"/>
            <p:cNvSpPr/>
            <p:nvPr/>
          </p:nvSpPr>
          <p:spPr>
            <a:xfrm>
              <a:off x="0" y="6058453"/>
              <a:ext cx="9144000" cy="49876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705004" y="6061421"/>
              <a:ext cx="4447310" cy="43978"/>
            </a:xfrm>
            <a:prstGeom prst="rect">
              <a:avLst/>
            </a:prstGeom>
            <a:solidFill>
              <a:srgbClr val="FDBBC1"/>
            </a:solidFill>
            <a:ln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8" name="직사각형 7"/>
          <p:cNvSpPr/>
          <p:nvPr/>
        </p:nvSpPr>
        <p:spPr>
          <a:xfrm>
            <a:off x="4595" y="2904002"/>
            <a:ext cx="9143999" cy="557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>
                <a:solidFill>
                  <a:srgbClr val="E7E6E6">
                    <a:lumMod val="25000"/>
                  </a:srgb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프로젝트 </a:t>
            </a:r>
            <a:endParaRPr lang="en-US" altLang="ko-KR" sz="2800" dirty="0" smtClean="0">
              <a:solidFill>
                <a:srgbClr val="E7E6E6">
                  <a:lumMod val="25000"/>
                </a:srgb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  <a:p>
            <a:pPr algn="ctr"/>
            <a:r>
              <a:rPr lang="ko-KR" altLang="en-US" sz="2800" dirty="0" err="1" smtClean="0">
                <a:solidFill>
                  <a:srgbClr val="E7E6E6">
                    <a:lumMod val="25000"/>
                  </a:srgb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리스크</a:t>
            </a:r>
            <a:r>
              <a:rPr lang="ko-KR" altLang="en-US" sz="2800" dirty="0" smtClean="0">
                <a:solidFill>
                  <a:srgbClr val="E7E6E6">
                    <a:lumMod val="25000"/>
                  </a:srgb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관리</a:t>
            </a:r>
            <a:endParaRPr lang="ko-KR" altLang="en-US" sz="2800" dirty="0">
              <a:solidFill>
                <a:srgbClr val="E7E6E6">
                  <a:lumMod val="25000"/>
                </a:srgb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 rot="10800000">
            <a:off x="3284078" y="3685324"/>
            <a:ext cx="2718487" cy="45719"/>
            <a:chOff x="0" y="6058453"/>
            <a:chExt cx="9152314" cy="49876"/>
          </a:xfrm>
        </p:grpSpPr>
        <p:sp>
          <p:nvSpPr>
            <p:cNvPr id="11" name="직사각형 10"/>
            <p:cNvSpPr/>
            <p:nvPr/>
          </p:nvSpPr>
          <p:spPr>
            <a:xfrm>
              <a:off x="0" y="6058453"/>
              <a:ext cx="9144000" cy="49876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4705004" y="6061421"/>
              <a:ext cx="4447310" cy="43978"/>
            </a:xfrm>
            <a:prstGeom prst="rect">
              <a:avLst/>
            </a:prstGeom>
            <a:solidFill>
              <a:srgbClr val="FDBBC1"/>
            </a:solidFill>
            <a:ln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4346806" y="3882924"/>
            <a:ext cx="522900" cy="24622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solidFill>
                  <a:srgbClr val="E7E6E6">
                    <a:lumMod val="50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이준석</a:t>
            </a:r>
            <a:endParaRPr lang="ko-KR" altLang="en-US" sz="1000" dirty="0">
              <a:solidFill>
                <a:srgbClr val="E7E6E6">
                  <a:lumMod val="50000"/>
                </a:srgb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17553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리스크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관리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이슈리스트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4098" name="Picture 2" descr="C:\Users\507-20\Desktop\img\2차\리스트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66" y="800065"/>
            <a:ext cx="8967894" cy="2723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43436" y="3671661"/>
            <a:ext cx="455407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 smtClean="0">
                <a:solidFill>
                  <a:prstClr val="black"/>
                </a:solidFill>
              </a:rPr>
              <a:t>제목</a:t>
            </a:r>
            <a:r>
              <a:rPr lang="en-US" altLang="ko-KR" dirty="0" smtClean="0">
                <a:solidFill>
                  <a:prstClr val="black"/>
                </a:solidFill>
              </a:rPr>
              <a:t>, </a:t>
            </a:r>
            <a:r>
              <a:rPr lang="ko-KR" altLang="en-US" dirty="0" smtClean="0">
                <a:solidFill>
                  <a:prstClr val="black"/>
                </a:solidFill>
              </a:rPr>
              <a:t>작성자 검색 기능 추가 </a:t>
            </a:r>
            <a:r>
              <a:rPr lang="en-US" altLang="ko-KR" dirty="0" smtClean="0">
                <a:solidFill>
                  <a:prstClr val="black"/>
                </a:solidFill>
              </a:rPr>
              <a:t>&gt;</a:t>
            </a:r>
          </a:p>
          <a:p>
            <a:pPr marL="285750" indent="-285750">
              <a:buFontTx/>
              <a:buChar char="-"/>
            </a:pPr>
            <a:endParaRPr lang="en-US" altLang="ko-KR" dirty="0" smtClean="0">
              <a:solidFill>
                <a:prstClr val="black"/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dirty="0" err="1" smtClean="0">
                <a:solidFill>
                  <a:prstClr val="black"/>
                </a:solidFill>
              </a:rPr>
              <a:t>페이징</a:t>
            </a:r>
            <a:r>
              <a:rPr lang="ko-KR" altLang="en-US" dirty="0" smtClean="0">
                <a:solidFill>
                  <a:prstClr val="black"/>
                </a:solidFill>
              </a:rPr>
              <a:t> 처리</a:t>
            </a:r>
            <a:endParaRPr lang="en-US" altLang="ko-KR" dirty="0" smtClean="0">
              <a:solidFill>
                <a:prstClr val="black"/>
              </a:solidFill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solidFill>
                <a:prstClr val="black"/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solidFill>
                  <a:prstClr val="black"/>
                </a:solidFill>
              </a:rPr>
              <a:t>작성 권한</a:t>
            </a:r>
            <a:endParaRPr lang="ko-KR" altLang="en-US" dirty="0">
              <a:solidFill>
                <a:prstClr val="black"/>
              </a:solidFill>
            </a:endParaRPr>
          </a:p>
        </p:txBody>
      </p:sp>
      <p:pic>
        <p:nvPicPr>
          <p:cNvPr id="4099" name="Picture 3" descr="C:\Users\507-20\Desktop\img\2차\리스트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4666" y="3766570"/>
            <a:ext cx="5409417" cy="2075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:\Users\507-20\Desktop\img\2차\리스트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1133" y="5938838"/>
            <a:ext cx="3233208" cy="61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856305" y="6079067"/>
            <a:ext cx="16824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err="1" smtClean="0">
                <a:solidFill>
                  <a:prstClr val="black"/>
                </a:solidFill>
              </a:rPr>
              <a:t>Ceo</a:t>
            </a:r>
            <a:r>
              <a:rPr lang="en-US" altLang="ko-KR" sz="1000" dirty="0" smtClean="0">
                <a:solidFill>
                  <a:prstClr val="black"/>
                </a:solidFill>
              </a:rPr>
              <a:t>, admin</a:t>
            </a:r>
            <a:r>
              <a:rPr lang="ko-KR" altLang="en-US" sz="1000" dirty="0" smtClean="0">
                <a:solidFill>
                  <a:prstClr val="black"/>
                </a:solidFill>
              </a:rPr>
              <a:t>은 프로젝트 </a:t>
            </a:r>
            <a:endParaRPr lang="en-US" altLang="ko-KR" sz="1000" dirty="0" smtClean="0">
              <a:solidFill>
                <a:prstClr val="black"/>
              </a:solidFill>
            </a:endParaRPr>
          </a:p>
          <a:p>
            <a:r>
              <a:rPr lang="ko-KR" altLang="en-US" sz="1000" dirty="0" smtClean="0">
                <a:solidFill>
                  <a:prstClr val="black"/>
                </a:solidFill>
              </a:rPr>
              <a:t>번호로 검색 가능</a:t>
            </a:r>
            <a:endParaRPr lang="ko-KR" altLang="en-US" sz="10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776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" y="2838095"/>
            <a:ext cx="9143999" cy="557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D</a:t>
            </a:r>
            <a:r>
              <a:rPr lang="en-US" altLang="ko-KR" sz="3200" dirty="0" smtClean="0">
                <a:solidFill>
                  <a:srgbClr val="94C3BB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evelopment</a:t>
            </a:r>
            <a:r>
              <a:rPr lang="en-US" altLang="ko-KR" sz="32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E</a:t>
            </a:r>
            <a:r>
              <a:rPr lang="en-US" altLang="ko-KR" sz="3200" dirty="0" smtClean="0">
                <a:solidFill>
                  <a:srgbClr val="94C3BB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nvironment</a:t>
            </a:r>
            <a:endParaRPr lang="ko-KR" altLang="en-US" sz="3200" dirty="0">
              <a:solidFill>
                <a:srgbClr val="94C3BB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-8315" y="3855304"/>
            <a:ext cx="9144000" cy="3002696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/>
          </a:p>
        </p:txBody>
      </p:sp>
      <p:grpSp>
        <p:nvGrpSpPr>
          <p:cNvPr id="6" name="그룹 5"/>
          <p:cNvGrpSpPr/>
          <p:nvPr/>
        </p:nvGrpSpPr>
        <p:grpSpPr>
          <a:xfrm>
            <a:off x="-8315" y="2239514"/>
            <a:ext cx="9152313" cy="138420"/>
            <a:chOff x="0" y="6058453"/>
            <a:chExt cx="9152313" cy="49876"/>
          </a:xfrm>
        </p:grpSpPr>
        <p:sp>
          <p:nvSpPr>
            <p:cNvPr id="7" name="직사각형 6"/>
            <p:cNvSpPr/>
            <p:nvPr/>
          </p:nvSpPr>
          <p:spPr>
            <a:xfrm>
              <a:off x="0" y="6058453"/>
              <a:ext cx="9144000" cy="49876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572077" y="6061421"/>
              <a:ext cx="4580236" cy="46908"/>
            </a:xfrm>
            <a:prstGeom prst="rect">
              <a:avLst/>
            </a:prstGeom>
            <a:solidFill>
              <a:srgbClr val="FDBBC1"/>
            </a:solidFill>
            <a:ln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4945" y="929003"/>
            <a:ext cx="3534109" cy="1318748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1" y="3740091"/>
            <a:ext cx="9144000" cy="49876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1919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리스크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관리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이슈리스트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4098" name="Picture 2" descr="C:\Users\507-20\Desktop\img\2차\리스트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66" y="800065"/>
            <a:ext cx="8967894" cy="2723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43436" y="3671661"/>
            <a:ext cx="455407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 smtClean="0">
                <a:solidFill>
                  <a:prstClr val="black"/>
                </a:solidFill>
              </a:rPr>
              <a:t>제목</a:t>
            </a:r>
            <a:r>
              <a:rPr lang="en-US" altLang="ko-KR" dirty="0" smtClean="0">
                <a:solidFill>
                  <a:prstClr val="black"/>
                </a:solidFill>
              </a:rPr>
              <a:t>, </a:t>
            </a:r>
            <a:r>
              <a:rPr lang="ko-KR" altLang="en-US" dirty="0" smtClean="0">
                <a:solidFill>
                  <a:prstClr val="black"/>
                </a:solidFill>
              </a:rPr>
              <a:t>작성자 검색 기능 추가</a:t>
            </a:r>
            <a:endParaRPr lang="en-US" altLang="ko-KR" dirty="0" smtClean="0">
              <a:solidFill>
                <a:prstClr val="black"/>
              </a:solidFill>
            </a:endParaRPr>
          </a:p>
          <a:p>
            <a:pPr marL="285750" indent="-285750">
              <a:buFontTx/>
              <a:buChar char="-"/>
            </a:pPr>
            <a:endParaRPr lang="en-US" altLang="ko-KR" dirty="0" smtClean="0">
              <a:solidFill>
                <a:prstClr val="black"/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dirty="0" err="1" smtClean="0">
                <a:solidFill>
                  <a:prstClr val="black"/>
                </a:solidFill>
              </a:rPr>
              <a:t>페이징</a:t>
            </a:r>
            <a:r>
              <a:rPr lang="ko-KR" altLang="en-US" dirty="0" smtClean="0">
                <a:solidFill>
                  <a:prstClr val="black"/>
                </a:solidFill>
              </a:rPr>
              <a:t> 처리 </a:t>
            </a:r>
            <a:r>
              <a:rPr lang="en-US" altLang="ko-KR" dirty="0" smtClean="0">
                <a:solidFill>
                  <a:prstClr val="black"/>
                </a:solidFill>
              </a:rPr>
              <a:t>&gt;</a:t>
            </a:r>
          </a:p>
          <a:p>
            <a:pPr marL="285750" indent="-285750">
              <a:buFontTx/>
              <a:buChar char="-"/>
            </a:pPr>
            <a:endParaRPr lang="en-US" altLang="ko-KR" dirty="0">
              <a:solidFill>
                <a:prstClr val="black"/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solidFill>
                  <a:prstClr val="black"/>
                </a:solidFill>
              </a:rPr>
              <a:t>작성 권한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420471" y="4948933"/>
            <a:ext cx="40734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prstClr val="black"/>
                </a:solidFill>
              </a:rPr>
              <a:t>첫 블록의 마지막 번호를 </a:t>
            </a:r>
            <a:r>
              <a:rPr lang="ko-KR" altLang="en-US" sz="1600" dirty="0" err="1" smtClean="0">
                <a:solidFill>
                  <a:prstClr val="black"/>
                </a:solidFill>
              </a:rPr>
              <a:t>총데이터</a:t>
            </a:r>
            <a:r>
              <a:rPr lang="ko-KR" altLang="en-US" sz="1600" dirty="0" smtClean="0">
                <a:solidFill>
                  <a:prstClr val="black"/>
                </a:solidFill>
              </a:rPr>
              <a:t> 건수와</a:t>
            </a:r>
            <a:endParaRPr lang="en-US" altLang="ko-KR" sz="1600" dirty="0" smtClean="0">
              <a:solidFill>
                <a:prstClr val="black"/>
              </a:solidFill>
            </a:endParaRPr>
          </a:p>
          <a:p>
            <a:r>
              <a:rPr lang="ko-KR" altLang="en-US" sz="1600" dirty="0" smtClean="0">
                <a:solidFill>
                  <a:prstClr val="black"/>
                </a:solidFill>
              </a:rPr>
              <a:t>동일하게 설정하고 시작번호는 한번에 </a:t>
            </a:r>
            <a:endParaRPr lang="en-US" altLang="ko-KR" sz="1600" dirty="0" smtClean="0">
              <a:solidFill>
                <a:prstClr val="black"/>
              </a:solidFill>
            </a:endParaRPr>
          </a:p>
          <a:p>
            <a:r>
              <a:rPr lang="ko-KR" altLang="en-US" sz="1600" dirty="0" smtClean="0">
                <a:solidFill>
                  <a:prstClr val="black"/>
                </a:solidFill>
              </a:rPr>
              <a:t>보여줄 페이지만큼 빼준다</a:t>
            </a:r>
            <a:r>
              <a:rPr lang="en-US" altLang="ko-KR" sz="1600" dirty="0" smtClean="0">
                <a:solidFill>
                  <a:prstClr val="black"/>
                </a:solidFill>
              </a:rPr>
              <a:t>.</a:t>
            </a:r>
            <a:endParaRPr lang="ko-KR" altLang="en-US" sz="1600" dirty="0">
              <a:solidFill>
                <a:prstClr val="black"/>
              </a:solidFill>
            </a:endParaRPr>
          </a:p>
        </p:txBody>
      </p:sp>
      <p:pic>
        <p:nvPicPr>
          <p:cNvPr id="6146" name="Picture 2" descr="C:\Users\507-20\Desktop\img\2차\리스트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2689" y="4078549"/>
            <a:ext cx="6532033" cy="663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537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리스크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관리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이슈리스트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4098" name="Picture 2" descr="C:\Users\507-20\Desktop\img\2차\리스트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66" y="800065"/>
            <a:ext cx="8967894" cy="2723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43436" y="3671661"/>
            <a:ext cx="455407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 smtClean="0">
                <a:solidFill>
                  <a:prstClr val="black"/>
                </a:solidFill>
              </a:rPr>
              <a:t>제목</a:t>
            </a:r>
            <a:r>
              <a:rPr lang="en-US" altLang="ko-KR" dirty="0" smtClean="0">
                <a:solidFill>
                  <a:prstClr val="black"/>
                </a:solidFill>
              </a:rPr>
              <a:t>, </a:t>
            </a:r>
            <a:r>
              <a:rPr lang="ko-KR" altLang="en-US" dirty="0" smtClean="0">
                <a:solidFill>
                  <a:prstClr val="black"/>
                </a:solidFill>
              </a:rPr>
              <a:t>작성자 검색 기능 추가</a:t>
            </a:r>
            <a:endParaRPr lang="en-US" altLang="ko-KR" dirty="0" smtClean="0">
              <a:solidFill>
                <a:prstClr val="black"/>
              </a:solidFill>
            </a:endParaRPr>
          </a:p>
          <a:p>
            <a:pPr marL="285750" indent="-285750">
              <a:buFontTx/>
              <a:buChar char="-"/>
            </a:pPr>
            <a:endParaRPr lang="en-US" altLang="ko-KR" dirty="0" smtClean="0">
              <a:solidFill>
                <a:prstClr val="black"/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dirty="0" err="1" smtClean="0">
                <a:solidFill>
                  <a:prstClr val="black"/>
                </a:solidFill>
              </a:rPr>
              <a:t>페이징</a:t>
            </a:r>
            <a:r>
              <a:rPr lang="ko-KR" altLang="en-US" dirty="0" smtClean="0">
                <a:solidFill>
                  <a:prstClr val="black"/>
                </a:solidFill>
              </a:rPr>
              <a:t> 처리 </a:t>
            </a:r>
            <a:endParaRPr lang="en-US" altLang="ko-KR" dirty="0" smtClean="0">
              <a:solidFill>
                <a:prstClr val="black"/>
              </a:solidFill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solidFill>
                <a:prstClr val="black"/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solidFill>
                  <a:prstClr val="black"/>
                </a:solidFill>
              </a:rPr>
              <a:t>작성 권한 </a:t>
            </a:r>
            <a:r>
              <a:rPr lang="en-US" altLang="ko-KR" dirty="0" smtClean="0">
                <a:solidFill>
                  <a:prstClr val="black"/>
                </a:solidFill>
              </a:rPr>
              <a:t>&gt;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754657" y="3548550"/>
            <a:ext cx="22481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prstClr val="black"/>
                </a:solidFill>
              </a:rPr>
              <a:t>admin, </a:t>
            </a:r>
            <a:r>
              <a:rPr lang="ko-KR" altLang="en-US" sz="1000" dirty="0" smtClean="0">
                <a:solidFill>
                  <a:prstClr val="black"/>
                </a:solidFill>
              </a:rPr>
              <a:t>해당 프로젝트 </a:t>
            </a:r>
            <a:r>
              <a:rPr lang="en-US" altLang="ko-KR" sz="1000" dirty="0" smtClean="0">
                <a:solidFill>
                  <a:prstClr val="black"/>
                </a:solidFill>
              </a:rPr>
              <a:t>PM,</a:t>
            </a:r>
            <a:r>
              <a:rPr lang="ko-KR" altLang="en-US" sz="1000" dirty="0" smtClean="0">
                <a:solidFill>
                  <a:prstClr val="black"/>
                </a:solidFill>
              </a:rPr>
              <a:t>팀원</a:t>
            </a:r>
            <a:endParaRPr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390098" y="3557130"/>
            <a:ext cx="9221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err="1" smtClean="0">
                <a:solidFill>
                  <a:prstClr val="black"/>
                </a:solidFill>
              </a:rPr>
              <a:t>그외</a:t>
            </a:r>
            <a:endParaRPr lang="ko-KR" altLang="en-US" sz="1000" dirty="0">
              <a:solidFill>
                <a:prstClr val="black"/>
              </a:solidFill>
            </a:endParaRPr>
          </a:p>
        </p:txBody>
      </p:sp>
      <p:pic>
        <p:nvPicPr>
          <p:cNvPr id="7172" name="Picture 4" descr="C:\Users\507-20\Desktop\img\2차\리스트7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8246" y="4656667"/>
            <a:ext cx="4764025" cy="1677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2630576" y="4287214"/>
            <a:ext cx="22481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prstClr val="black"/>
                </a:solidFill>
              </a:rPr>
              <a:t>Controller</a:t>
            </a:r>
            <a:endParaRPr lang="ko-KR" altLang="en-US" sz="1000" dirty="0">
              <a:solidFill>
                <a:prstClr val="black"/>
              </a:solidFill>
            </a:endParaRPr>
          </a:p>
        </p:txBody>
      </p:sp>
      <p:pic>
        <p:nvPicPr>
          <p:cNvPr id="7173" name="Picture 5" descr="C:\Users\507-20\Desktop\img\2차\리스트8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8421" y="5005187"/>
            <a:ext cx="3299908" cy="1143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7003871" y="4676681"/>
            <a:ext cx="22481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prstClr val="black"/>
                </a:solidFill>
              </a:rPr>
              <a:t>View</a:t>
            </a:r>
            <a:endParaRPr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43436" y="5372285"/>
            <a:ext cx="17869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solidFill>
                  <a:prstClr val="black"/>
                </a:solidFill>
              </a:rPr>
              <a:t>프로젝트에 참여하지 않고</a:t>
            </a:r>
            <a:endParaRPr lang="en-US" altLang="ko-KR" sz="1000" dirty="0" smtClean="0">
              <a:solidFill>
                <a:prstClr val="black"/>
              </a:solidFill>
            </a:endParaRPr>
          </a:p>
          <a:p>
            <a:r>
              <a:rPr lang="en-US" altLang="ko-KR" sz="1000" dirty="0" smtClean="0">
                <a:solidFill>
                  <a:prstClr val="black"/>
                </a:solidFill>
              </a:rPr>
              <a:t>Admin</a:t>
            </a:r>
            <a:r>
              <a:rPr lang="ko-KR" altLang="en-US" sz="1000" dirty="0" smtClean="0">
                <a:solidFill>
                  <a:prstClr val="black"/>
                </a:solidFill>
              </a:rPr>
              <a:t>이 </a:t>
            </a:r>
            <a:r>
              <a:rPr lang="ko-KR" altLang="en-US" sz="1000" dirty="0" err="1" smtClean="0">
                <a:solidFill>
                  <a:prstClr val="black"/>
                </a:solidFill>
              </a:rPr>
              <a:t>아닌경우를</a:t>
            </a:r>
            <a:r>
              <a:rPr lang="ko-KR" altLang="en-US" sz="1000" dirty="0" smtClean="0">
                <a:solidFill>
                  <a:prstClr val="black"/>
                </a:solidFill>
              </a:rPr>
              <a:t> </a:t>
            </a:r>
            <a:endParaRPr lang="en-US" altLang="ko-KR" sz="1000" dirty="0" smtClean="0">
              <a:solidFill>
                <a:prstClr val="black"/>
              </a:solidFill>
            </a:endParaRPr>
          </a:p>
          <a:p>
            <a:r>
              <a:rPr lang="en-US" altLang="ko-KR" sz="1000" dirty="0" err="1" smtClean="0">
                <a:solidFill>
                  <a:prstClr val="black"/>
                </a:solidFill>
              </a:rPr>
              <a:t>Ri</a:t>
            </a:r>
            <a:r>
              <a:rPr lang="en-US" altLang="ko-KR" sz="1000" dirty="0" smtClean="0">
                <a:solidFill>
                  <a:prstClr val="black"/>
                </a:solidFill>
              </a:rPr>
              <a:t> =3</a:t>
            </a:r>
            <a:r>
              <a:rPr lang="ko-KR" altLang="en-US" sz="1000" dirty="0" smtClean="0">
                <a:solidFill>
                  <a:prstClr val="black"/>
                </a:solidFill>
              </a:rPr>
              <a:t>으로 하여 작성 </a:t>
            </a:r>
            <a:endParaRPr lang="en-US" altLang="ko-KR" sz="1000" dirty="0" smtClean="0">
              <a:solidFill>
                <a:prstClr val="black"/>
              </a:solidFill>
            </a:endParaRPr>
          </a:p>
          <a:p>
            <a:r>
              <a:rPr lang="ko-KR" altLang="en-US" sz="1000" dirty="0" smtClean="0">
                <a:solidFill>
                  <a:prstClr val="black"/>
                </a:solidFill>
              </a:rPr>
              <a:t>버튼을 보이지 않게 처리</a:t>
            </a:r>
            <a:endParaRPr lang="ko-KR" altLang="en-US" sz="1000" dirty="0">
              <a:solidFill>
                <a:prstClr val="black"/>
              </a:solidFill>
            </a:endParaRPr>
          </a:p>
        </p:txBody>
      </p:sp>
      <p:pic>
        <p:nvPicPr>
          <p:cNvPr id="7170" name="Picture 2" descr="C:\Users\507-20\Desktop\img\2차\리스트5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2832" y="3816070"/>
            <a:ext cx="1819715" cy="251805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Picture 3" descr="C:\Users\507-20\Desktop\img\2차\리스트6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4728" y="3816070"/>
            <a:ext cx="1897987" cy="249287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8591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3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리스크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관리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작성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5122" name="Picture 2" descr="C:\Users\507-20\Desktop\img\2차\작성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66" y="1020496"/>
            <a:ext cx="8998903" cy="2615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79293" y="3971359"/>
            <a:ext cx="3801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prstClr val="black"/>
                </a:solidFill>
              </a:rPr>
              <a:t>스타일 개선</a:t>
            </a:r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7718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리스크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관리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상세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8194" name="Picture 2" descr="C:\Users\507-20\Desktop\img\2차\상세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461" y="819509"/>
            <a:ext cx="8768841" cy="2289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79292" y="3446469"/>
            <a:ext cx="1530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prstClr val="black"/>
                </a:solidFill>
              </a:rPr>
              <a:t>- </a:t>
            </a:r>
            <a:r>
              <a:rPr lang="ko-KR" altLang="en-US" dirty="0" smtClean="0">
                <a:solidFill>
                  <a:prstClr val="black"/>
                </a:solidFill>
              </a:rPr>
              <a:t>수정 권한</a:t>
            </a:r>
            <a:endParaRPr lang="ko-KR" altLang="en-US" dirty="0">
              <a:solidFill>
                <a:prstClr val="black"/>
              </a:solidFill>
            </a:endParaRPr>
          </a:p>
        </p:txBody>
      </p:sp>
      <p:pic>
        <p:nvPicPr>
          <p:cNvPr id="8196" name="Picture 4" descr="C:\Users\507-20\Desktop\img\2차\권한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461" y="4487333"/>
            <a:ext cx="3728738" cy="1919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179291" y="3937535"/>
            <a:ext cx="39101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prstClr val="black"/>
                </a:solidFill>
              </a:rPr>
              <a:t>로그인 사원번호와 작성자의 사원번호를 비교 </a:t>
            </a:r>
            <a:endParaRPr lang="en-US" altLang="ko-KR" sz="1200" dirty="0" smtClean="0">
              <a:solidFill>
                <a:prstClr val="black"/>
              </a:solidFill>
            </a:endParaRPr>
          </a:p>
          <a:p>
            <a:r>
              <a:rPr lang="ko-KR" altLang="en-US" sz="1200" dirty="0" smtClean="0">
                <a:solidFill>
                  <a:prstClr val="black"/>
                </a:solidFill>
              </a:rPr>
              <a:t>같을 경우 제목</a:t>
            </a:r>
            <a:r>
              <a:rPr lang="en-US" altLang="ko-KR" sz="1200" dirty="0" smtClean="0">
                <a:solidFill>
                  <a:prstClr val="black"/>
                </a:solidFill>
              </a:rPr>
              <a:t>, </a:t>
            </a:r>
            <a:r>
              <a:rPr lang="ko-KR" altLang="en-US" sz="1200" dirty="0" smtClean="0">
                <a:solidFill>
                  <a:prstClr val="black"/>
                </a:solidFill>
              </a:rPr>
              <a:t>내용 수정가능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pic>
        <p:nvPicPr>
          <p:cNvPr id="8197" name="Picture 5" descr="C:\Users\507-20\Desktop\img\2차\수정버튼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9991" y="3513124"/>
            <a:ext cx="1257300" cy="352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C:\Users\507-20\Desktop\img\2차\권한없음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7881" y="4487333"/>
            <a:ext cx="4281225" cy="1942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4753438" y="3955002"/>
            <a:ext cx="39101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>
                <a:solidFill>
                  <a:prstClr val="black"/>
                </a:solidFill>
              </a:rPr>
              <a:t>권한없음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pic>
        <p:nvPicPr>
          <p:cNvPr id="8199" name="Picture 7" descr="C:\Users\507-20\Desktop\img\2차\버튼 권한없음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1729" y="3749267"/>
            <a:ext cx="1533525" cy="41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3538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리스크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관리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상세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8194" name="Picture 2" descr="C:\Users\507-20\Desktop\img\2차\상세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461" y="819509"/>
            <a:ext cx="8768841" cy="2289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79292" y="3446469"/>
            <a:ext cx="1530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prstClr val="black"/>
                </a:solidFill>
              </a:rPr>
              <a:t>- </a:t>
            </a:r>
            <a:r>
              <a:rPr lang="ko-KR" altLang="en-US" dirty="0" smtClean="0">
                <a:solidFill>
                  <a:prstClr val="black"/>
                </a:solidFill>
              </a:rPr>
              <a:t>수정 권한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83461" y="4348833"/>
            <a:ext cx="39101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prstClr val="black"/>
                </a:solidFill>
              </a:rPr>
              <a:t>PM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572000" y="4293526"/>
            <a:ext cx="39101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prstClr val="black"/>
                </a:solidFill>
              </a:rPr>
              <a:t>admin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pic>
        <p:nvPicPr>
          <p:cNvPr id="9218" name="Picture 2" descr="C:\Users\507-20\Desktop\img\2차\pm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461" y="4724264"/>
            <a:ext cx="4388539" cy="1792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9" name="Picture 3" descr="C:\Users\507-20\Desktop\img\2차\버튼pm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292" y="3893476"/>
            <a:ext cx="1543050" cy="400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C:\Users\507-20\Desktop\img\2차\admin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7881" y="4625831"/>
            <a:ext cx="4453530" cy="1765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1" name="Picture 5" descr="C:\Users\507-20\Desktop\img\2차\버튼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7881" y="3784193"/>
            <a:ext cx="2085975" cy="504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2009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리스크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관리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–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상세 </a:t>
            </a:r>
            <a:r>
              <a:rPr lang="ko-KR" altLang="en-US" sz="20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댓</a:t>
            </a:r>
            <a:r>
              <a:rPr lang="ko-KR" altLang="en-US" sz="20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글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23231" y="3266470"/>
            <a:ext cx="1530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prstClr val="black"/>
                </a:solidFill>
              </a:rPr>
              <a:t>- </a:t>
            </a:r>
            <a:r>
              <a:rPr lang="ko-KR" altLang="en-US" dirty="0" err="1" smtClean="0">
                <a:solidFill>
                  <a:prstClr val="black"/>
                </a:solidFill>
              </a:rPr>
              <a:t>댓글</a:t>
            </a:r>
            <a:r>
              <a:rPr lang="ko-KR" altLang="en-US" dirty="0" smtClean="0">
                <a:solidFill>
                  <a:prstClr val="black"/>
                </a:solidFill>
              </a:rPr>
              <a:t> 작성</a:t>
            </a:r>
            <a:endParaRPr lang="ko-KR" altLang="en-US" dirty="0">
              <a:solidFill>
                <a:prstClr val="black"/>
              </a:solidFill>
            </a:endParaRPr>
          </a:p>
        </p:txBody>
      </p:sp>
      <p:pic>
        <p:nvPicPr>
          <p:cNvPr id="10242" name="Picture 2" descr="C:\Users\507-20\Desktop\img\2차\댓글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923" y="816123"/>
            <a:ext cx="8587917" cy="2136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3" name="Picture 3" descr="C:\Users\507-20\Desktop\img\2차\댓글 m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8466" y="3429000"/>
            <a:ext cx="6283374" cy="2435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399431" y="6009670"/>
            <a:ext cx="3139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prstClr val="black"/>
                </a:solidFill>
              </a:rPr>
              <a:t>수정</a:t>
            </a:r>
            <a:r>
              <a:rPr lang="en-US" altLang="ko-KR" dirty="0" smtClean="0">
                <a:solidFill>
                  <a:prstClr val="black"/>
                </a:solidFill>
              </a:rPr>
              <a:t>, </a:t>
            </a:r>
            <a:r>
              <a:rPr lang="ko-KR" altLang="en-US" dirty="0" smtClean="0">
                <a:solidFill>
                  <a:prstClr val="black"/>
                </a:solidFill>
              </a:rPr>
              <a:t>삭제</a:t>
            </a:r>
            <a:r>
              <a:rPr lang="en-US" altLang="ko-KR" dirty="0" smtClean="0">
                <a:solidFill>
                  <a:prstClr val="black"/>
                </a:solidFill>
              </a:rPr>
              <a:t>, </a:t>
            </a:r>
            <a:r>
              <a:rPr lang="ko-KR" altLang="en-US" dirty="0" err="1" smtClean="0">
                <a:solidFill>
                  <a:prstClr val="black"/>
                </a:solidFill>
              </a:rPr>
              <a:t>대댓글</a:t>
            </a:r>
            <a:r>
              <a:rPr lang="ko-KR" altLang="en-US" dirty="0" smtClean="0">
                <a:solidFill>
                  <a:prstClr val="black"/>
                </a:solidFill>
              </a:rPr>
              <a:t> 추가예정</a:t>
            </a:r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7828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rgbClr val="EEECE1">
                      <a:lumMod val="50000"/>
                    </a:srgbClr>
                  </a:solidFill>
                </a:rPr>
                <a:t> </a:t>
              </a:r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APP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리스크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관리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이슈리스트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525582" y="662261"/>
            <a:ext cx="2884883" cy="5937747"/>
            <a:chOff x="525582" y="662261"/>
            <a:chExt cx="2884883" cy="5937747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5582" y="662261"/>
              <a:ext cx="2884883" cy="5937747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576649" y="1079157"/>
              <a:ext cx="2776151" cy="46626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1026" name="Picture 2" descr="C:\Users\507-20\Desktop\img\2차\앱리스트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788" y="1070191"/>
            <a:ext cx="2833942" cy="4671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507-20\Desktop\img\2차\앱 리스트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6627" y="882708"/>
            <a:ext cx="5248261" cy="2281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3750733" y="3410465"/>
            <a:ext cx="327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>
                <a:solidFill>
                  <a:prstClr val="black"/>
                </a:solidFill>
              </a:rPr>
              <a:t>db</a:t>
            </a:r>
            <a:r>
              <a:rPr lang="ko-KR" altLang="en-US" dirty="0" smtClean="0">
                <a:solidFill>
                  <a:prstClr val="black"/>
                </a:solidFill>
              </a:rPr>
              <a:t>연동</a:t>
            </a:r>
            <a:r>
              <a:rPr lang="en-US" altLang="ko-KR" dirty="0" smtClean="0">
                <a:solidFill>
                  <a:prstClr val="black"/>
                </a:solidFill>
              </a:rPr>
              <a:t>, </a:t>
            </a:r>
            <a:r>
              <a:rPr lang="ko-KR" altLang="en-US" dirty="0" smtClean="0">
                <a:solidFill>
                  <a:prstClr val="black"/>
                </a:solidFill>
              </a:rPr>
              <a:t>검색기능 추가예정</a:t>
            </a:r>
            <a:r>
              <a:rPr lang="en-US" altLang="ko-KR" dirty="0" smtClean="0">
                <a:solidFill>
                  <a:prstClr val="black"/>
                </a:solidFill>
              </a:rPr>
              <a:t> </a:t>
            </a:r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799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rgbClr val="EEECE1">
                      <a:lumMod val="50000"/>
                    </a:srgbClr>
                  </a:solidFill>
                </a:rPr>
                <a:t> </a:t>
              </a:r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APP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리스크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관리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–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작성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,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상세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525582" y="662261"/>
            <a:ext cx="2884883" cy="5937747"/>
            <a:chOff x="525582" y="662261"/>
            <a:chExt cx="2884883" cy="5937747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5582" y="662261"/>
              <a:ext cx="2884883" cy="5937747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576649" y="1079157"/>
              <a:ext cx="2776151" cy="46626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2050" name="Picture 2" descr="C:\Users\507-20\Desktop\img\2차\앱 작성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684" y="1070191"/>
            <a:ext cx="2801756" cy="4738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4623455" y="662260"/>
            <a:ext cx="2884883" cy="5937747"/>
            <a:chOff x="525582" y="662261"/>
            <a:chExt cx="2884883" cy="5937747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5582" y="662261"/>
              <a:ext cx="2884883" cy="5937747"/>
            </a:xfrm>
            <a:prstGeom prst="rect">
              <a:avLst/>
            </a:prstGeom>
          </p:spPr>
        </p:pic>
        <p:sp>
          <p:nvSpPr>
            <p:cNvPr id="13" name="직사각형 12"/>
            <p:cNvSpPr/>
            <p:nvPr/>
          </p:nvSpPr>
          <p:spPr>
            <a:xfrm>
              <a:off x="576649" y="1079157"/>
              <a:ext cx="2776151" cy="46626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14" name="Picture 2" descr="C:\Users\507-20\Desktop\img\2차\앱상세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3455" y="1050738"/>
            <a:ext cx="2857442" cy="4691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3967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021"/>
          <a:stretch/>
        </p:blipFill>
        <p:spPr>
          <a:xfrm>
            <a:off x="3204519" y="1902945"/>
            <a:ext cx="2877606" cy="661457"/>
          </a:xfrm>
          <a:prstGeom prst="rect">
            <a:avLst/>
          </a:prstGeom>
        </p:spPr>
      </p:pic>
      <p:grpSp>
        <p:nvGrpSpPr>
          <p:cNvPr id="5" name="그룹 4"/>
          <p:cNvGrpSpPr/>
          <p:nvPr/>
        </p:nvGrpSpPr>
        <p:grpSpPr>
          <a:xfrm>
            <a:off x="2895599" y="2567275"/>
            <a:ext cx="3480487" cy="48901"/>
            <a:chOff x="0" y="6058453"/>
            <a:chExt cx="9152314" cy="49876"/>
          </a:xfrm>
        </p:grpSpPr>
        <p:sp>
          <p:nvSpPr>
            <p:cNvPr id="6" name="직사각형 5"/>
            <p:cNvSpPr/>
            <p:nvPr/>
          </p:nvSpPr>
          <p:spPr>
            <a:xfrm>
              <a:off x="0" y="6058453"/>
              <a:ext cx="9144000" cy="49876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705004" y="6061421"/>
              <a:ext cx="4447310" cy="43978"/>
            </a:xfrm>
            <a:prstGeom prst="rect">
              <a:avLst/>
            </a:prstGeom>
            <a:solidFill>
              <a:srgbClr val="FDBBC1"/>
            </a:solidFill>
            <a:ln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직사각형 7"/>
          <p:cNvSpPr/>
          <p:nvPr/>
        </p:nvSpPr>
        <p:spPr>
          <a:xfrm>
            <a:off x="4595" y="2904002"/>
            <a:ext cx="9143999" cy="557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>
                <a:solidFill>
                  <a:schemeClr val="bg2">
                    <a:lumMod val="25000"/>
                  </a:scheme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프로젝트 </a:t>
            </a:r>
            <a:endParaRPr lang="en-US" altLang="ko-KR" sz="2800" dirty="0" smtClean="0">
              <a:solidFill>
                <a:schemeClr val="bg2">
                  <a:lumMod val="25000"/>
                </a:scheme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  <a:p>
            <a:pPr algn="ctr"/>
            <a:r>
              <a:rPr lang="ko-KR" altLang="en-US" sz="2800" dirty="0" smtClean="0">
                <a:solidFill>
                  <a:schemeClr val="bg2">
                    <a:lumMod val="25000"/>
                  </a:scheme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통합관리</a:t>
            </a:r>
            <a:endParaRPr lang="ko-KR" altLang="en-US" sz="2800" dirty="0">
              <a:solidFill>
                <a:schemeClr val="bg2">
                  <a:lumMod val="25000"/>
                </a:scheme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 rot="10800000">
            <a:off x="3284078" y="3685324"/>
            <a:ext cx="2718487" cy="45719"/>
            <a:chOff x="0" y="6058453"/>
            <a:chExt cx="9152314" cy="49876"/>
          </a:xfrm>
        </p:grpSpPr>
        <p:sp>
          <p:nvSpPr>
            <p:cNvPr id="11" name="직사각형 10"/>
            <p:cNvSpPr/>
            <p:nvPr/>
          </p:nvSpPr>
          <p:spPr>
            <a:xfrm>
              <a:off x="0" y="6058453"/>
              <a:ext cx="9144000" cy="49876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4705004" y="6061421"/>
              <a:ext cx="4447310" cy="43978"/>
            </a:xfrm>
            <a:prstGeom prst="rect">
              <a:avLst/>
            </a:prstGeom>
            <a:solidFill>
              <a:srgbClr val="FDBBC1"/>
            </a:solidFill>
            <a:ln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4346806" y="3882924"/>
            <a:ext cx="516488" cy="24622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이연학</a:t>
            </a:r>
            <a:endParaRPr lang="ko-KR" altLang="en-US" sz="1000" dirty="0">
              <a:solidFill>
                <a:schemeClr val="bg2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26429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업무관리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리스트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1026" name="Picture 2" descr="C:\Users\508-19\Desktop\리스트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278" y="702645"/>
            <a:ext cx="8793208" cy="4587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508-19\Desktop\ㄽㅌ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3880" y="2722381"/>
            <a:ext cx="5334000" cy="80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508-19\Desktop\ㄷㄹ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5763" y="4062548"/>
            <a:ext cx="5964238" cy="1095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3676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"/>
            <a:ext cx="9144000" cy="370703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6511815"/>
            <a:ext cx="9144000" cy="370703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9254"/>
          <a:stretch/>
        </p:blipFill>
        <p:spPr>
          <a:xfrm>
            <a:off x="37332" y="5247474"/>
            <a:ext cx="9085811" cy="1313769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263079" y="1274490"/>
            <a:ext cx="2109818" cy="3352042"/>
          </a:xfrm>
          <a:prstGeom prst="rect">
            <a:avLst/>
          </a:prstGeom>
          <a:noFill/>
          <a:ln w="38100">
            <a:solidFill>
              <a:srgbClr val="FDBB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57175" indent="-257175">
              <a:lnSpc>
                <a:spcPct val="150000"/>
              </a:lnSpc>
              <a:buFontTx/>
              <a:buAutoNum type="arabicPeriod"/>
            </a:pP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JAVA</a:t>
            </a:r>
          </a:p>
          <a:p>
            <a:pPr marL="257175" indent="-257175">
              <a:lnSpc>
                <a:spcPct val="150000"/>
              </a:lnSpc>
              <a:buFontTx/>
              <a:buAutoNum type="arabicPeriod"/>
            </a:pP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JSP</a:t>
            </a:r>
          </a:p>
          <a:p>
            <a:pPr marL="257175" indent="-257175">
              <a:lnSpc>
                <a:spcPct val="150000"/>
              </a:lnSpc>
              <a:buFontTx/>
              <a:buAutoNum type="arabicPeriod"/>
            </a:pP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JAVASCRIPT</a:t>
            </a:r>
          </a:p>
          <a:p>
            <a:pPr marL="257175" indent="-257175">
              <a:lnSpc>
                <a:spcPct val="150000"/>
              </a:lnSpc>
              <a:buFontTx/>
              <a:buAutoNum type="arabicPeriod"/>
            </a:pP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CSS</a:t>
            </a:r>
          </a:p>
          <a:p>
            <a:pPr marL="257175" indent="-257175">
              <a:lnSpc>
                <a:spcPct val="150000"/>
              </a:lnSpc>
              <a:buFontTx/>
              <a:buAutoNum type="arabicPeriod"/>
            </a:pP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HTML</a:t>
            </a:r>
          </a:p>
          <a:p>
            <a:pPr marL="257175" indent="-257175">
              <a:lnSpc>
                <a:spcPct val="150000"/>
              </a:lnSpc>
              <a:buFontTx/>
              <a:buAutoNum type="arabicPeriod"/>
            </a:pP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Ajax</a:t>
            </a:r>
          </a:p>
          <a:p>
            <a:pPr marL="257175" indent="-257175">
              <a:lnSpc>
                <a:spcPct val="150000"/>
              </a:lnSpc>
              <a:buFontTx/>
              <a:buAutoNum type="arabicPeriod"/>
            </a:pP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JSON</a:t>
            </a:r>
          </a:p>
          <a:p>
            <a:pPr marL="257175" indent="-257175">
              <a:lnSpc>
                <a:spcPct val="150000"/>
              </a:lnSpc>
              <a:buFontTx/>
              <a:buAutoNum type="arabicPeriod"/>
            </a:pP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JSTL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63079" y="802505"/>
            <a:ext cx="1598672" cy="400110"/>
          </a:xfrm>
          <a:prstGeom prst="rect">
            <a:avLst/>
          </a:prstGeom>
          <a:solidFill>
            <a:srgbClr val="94C3BB"/>
          </a:solidFill>
          <a:ln>
            <a:solidFill>
              <a:srgbClr val="94C3BB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Language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3056235" y="791136"/>
            <a:ext cx="2660824" cy="3875692"/>
            <a:chOff x="3155091" y="791136"/>
            <a:chExt cx="2660824" cy="3875692"/>
          </a:xfrm>
        </p:grpSpPr>
        <p:sp>
          <p:nvSpPr>
            <p:cNvPr id="12" name="직사각형 11"/>
            <p:cNvSpPr/>
            <p:nvPr/>
          </p:nvSpPr>
          <p:spPr>
            <a:xfrm>
              <a:off x="3163330" y="4148547"/>
              <a:ext cx="2652585" cy="518281"/>
            </a:xfrm>
            <a:prstGeom prst="rect">
              <a:avLst/>
            </a:prstGeom>
            <a:noFill/>
            <a:ln w="3810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1. Oracle SQL 11g</a:t>
              </a:r>
              <a:endPara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155091" y="3690539"/>
              <a:ext cx="996779" cy="400110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타이포_스톰 B" panose="02020503020101020101" pitchFamily="18" charset="-127"/>
                  <a:ea typeface="타이포_스톰 B" panose="02020503020101020101" pitchFamily="18" charset="-127"/>
                </a:rPr>
                <a:t>DBMS</a:t>
              </a:r>
              <a:endPara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3163329" y="2871920"/>
              <a:ext cx="2395418" cy="518281"/>
            </a:xfrm>
            <a:prstGeom prst="rect">
              <a:avLst/>
            </a:prstGeom>
            <a:noFill/>
            <a:ln w="3810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57175" indent="-257175">
                <a:buFontTx/>
                <a:buAutoNum type="arabicPeriod"/>
              </a:pP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Apache Tomcat </a:t>
              </a:r>
              <a:r>
                <a:rPr lang="en-US" altLang="ko-KR" sz="15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9.0</a:t>
              </a:r>
              <a:endPara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155091" y="2402009"/>
              <a:ext cx="832024" cy="400110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타이포_스톰 B" panose="02020503020101020101" pitchFamily="18" charset="-127"/>
                  <a:ea typeface="타이포_스톰 B" panose="02020503020101020101" pitchFamily="18" charset="-127"/>
                </a:rPr>
                <a:t>WAS</a:t>
              </a:r>
              <a:endPara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3163329" y="1259122"/>
              <a:ext cx="2652586" cy="890374"/>
            </a:xfrm>
            <a:prstGeom prst="rect">
              <a:avLst/>
            </a:prstGeom>
            <a:noFill/>
            <a:ln w="3810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57175" indent="-257175">
                <a:buFontTx/>
                <a:buAutoNum type="arabicPeriod"/>
              </a:pP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Oracle </a:t>
              </a:r>
              <a:r>
                <a:rPr lang="en-US" altLang="ko-KR" sz="15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elipse</a:t>
              </a:r>
              <a:endPara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  <a:p>
              <a:pPr marL="257175" indent="-257175">
                <a:buFontTx/>
                <a:buAutoNum type="arabicPeriod"/>
              </a:pP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SQL Developer</a:t>
              </a:r>
            </a:p>
            <a:p>
              <a:pPr marL="257175" indent="-257175">
                <a:buFontTx/>
                <a:buAutoNum type="arabicPeriod"/>
              </a:pPr>
              <a:r>
                <a:rPr lang="en-US" altLang="ko-KR" sz="15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eXERD</a:t>
              </a:r>
              <a:endPara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3155091" y="791136"/>
              <a:ext cx="2652585" cy="400110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타이포_스톰 B" panose="02020503020101020101" pitchFamily="18" charset="-127"/>
                  <a:ea typeface="타이포_스톰 B" panose="02020503020101020101" pitchFamily="18" charset="-127"/>
                </a:rPr>
                <a:t>Development Tools</a:t>
              </a:r>
              <a:endPara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endParaRPr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6371482" y="799374"/>
            <a:ext cx="2574296" cy="3865230"/>
            <a:chOff x="6387958" y="799374"/>
            <a:chExt cx="2574296" cy="3865230"/>
          </a:xfrm>
        </p:grpSpPr>
        <p:sp>
          <p:nvSpPr>
            <p:cNvPr id="18" name="직사각형 17"/>
            <p:cNvSpPr/>
            <p:nvPr/>
          </p:nvSpPr>
          <p:spPr>
            <a:xfrm>
              <a:off x="6387958" y="3933244"/>
              <a:ext cx="2261771" cy="731360"/>
            </a:xfrm>
            <a:prstGeom prst="rect">
              <a:avLst/>
            </a:prstGeom>
            <a:noFill/>
            <a:ln w="3810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57175" indent="-257175">
                <a:buFontTx/>
                <a:buAutoNum type="arabicPeriod"/>
              </a:pPr>
              <a:r>
                <a:rPr lang="en-US" altLang="ko-KR" sz="15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Bootswatch</a:t>
              </a:r>
              <a:r>
                <a:rPr lang="en-US" altLang="ko-KR" sz="15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- Minty</a:t>
              </a:r>
            </a:p>
            <a:p>
              <a:pPr marL="257175" indent="-257175">
                <a:buFontTx/>
                <a:buAutoNum type="arabicPeriod"/>
              </a:pPr>
              <a:r>
                <a:rPr lang="en-US" altLang="ko-KR" sz="15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Dasio</a:t>
              </a:r>
              <a:r>
                <a:rPr lang="en-US" altLang="ko-KR" sz="15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- admin</a:t>
              </a:r>
              <a:endPara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387959" y="3461197"/>
              <a:ext cx="1578030" cy="400110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타이포_스톰 B" panose="02020503020101020101" pitchFamily="18" charset="-127"/>
                  <a:ea typeface="타이포_스톰 B" panose="02020503020101020101" pitchFamily="18" charset="-127"/>
                </a:rPr>
                <a:t>Bootstrap</a:t>
              </a:r>
              <a:endPara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endParaRP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6387959" y="2573328"/>
              <a:ext cx="2261770" cy="518281"/>
            </a:xfrm>
            <a:prstGeom prst="rect">
              <a:avLst/>
            </a:prstGeom>
            <a:noFill/>
            <a:ln w="3810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57175" indent="-257175">
                <a:buFontTx/>
                <a:buAutoNum type="arabicPeriod"/>
              </a:pP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Spring</a:t>
              </a: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</a:rPr>
                <a:t> 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6387960" y="2108629"/>
              <a:ext cx="1693359" cy="400110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타이포_스톰 B" panose="02020503020101020101" pitchFamily="18" charset="-127"/>
                  <a:ea typeface="타이포_스톰 B" panose="02020503020101020101" pitchFamily="18" charset="-127"/>
                </a:rPr>
                <a:t>Framework</a:t>
              </a:r>
              <a:endPara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6400297" y="1259098"/>
              <a:ext cx="2249432" cy="518281"/>
            </a:xfrm>
            <a:prstGeom prst="rect">
              <a:avLst/>
            </a:prstGeom>
            <a:noFill/>
            <a:ln w="3810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57175" indent="-257175">
                <a:buFontTx/>
                <a:buAutoNum type="arabicPeriod"/>
              </a:pP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jQuery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6387959" y="799374"/>
              <a:ext cx="2574295" cy="400110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타이포_스톰 B" panose="02020503020101020101" pitchFamily="18" charset="-127"/>
                  <a:ea typeface="타이포_스톰 B" panose="02020503020101020101" pitchFamily="18" charset="-127"/>
                </a:rPr>
                <a:t>Javascript</a:t>
              </a:r>
              <a:r>
                <a:rPr lang="en-US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타이포_스톰 B" panose="02020503020101020101" pitchFamily="18" charset="-127"/>
                  <a:ea typeface="타이포_스톰 B" panose="02020503020101020101" pitchFamily="18" charset="-127"/>
                </a:rPr>
                <a:t> Library</a:t>
              </a:r>
              <a:endPara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endParaRPr>
            </a:p>
          </p:txBody>
        </p:sp>
      </p:grpSp>
      <p:sp>
        <p:nvSpPr>
          <p:cNvPr id="29" name="직사각형 28"/>
          <p:cNvSpPr/>
          <p:nvPr/>
        </p:nvSpPr>
        <p:spPr>
          <a:xfrm>
            <a:off x="0" y="33738"/>
            <a:ext cx="5815915" cy="4695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D</a:t>
            </a:r>
            <a:r>
              <a:rPr lang="en-US" altLang="ko-KR" sz="2400" dirty="0" smtClean="0">
                <a:solidFill>
                  <a:schemeClr val="bg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evelopment </a:t>
            </a:r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</a:t>
            </a:r>
            <a:r>
              <a:rPr lang="en-US" altLang="ko-KR" sz="2400" dirty="0" smtClean="0">
                <a:solidFill>
                  <a:schemeClr val="bg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nvironment</a:t>
            </a:r>
            <a:endParaRPr lang="ko-KR" altLang="en-US" sz="2400" dirty="0">
              <a:solidFill>
                <a:schemeClr val="bg1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76501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업무관리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–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리스트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팀원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7170" name="Picture 2" descr="C:\Users\508-19\Desktop\ㅇ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525" y="1795915"/>
            <a:ext cx="8192529" cy="3407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7054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업무관리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상세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2050" name="Picture 2" descr="C:\Users\508-19\Desktop\어드민상세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08" y="520388"/>
            <a:ext cx="9026813" cy="3777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1522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업무관리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–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상세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ADMIN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3074" name="Picture 2" descr="C:\Users\508-19\Desktop\상세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016" y="724615"/>
            <a:ext cx="8503732" cy="5013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508-19\Desktop\업뎃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0412" y="4795489"/>
            <a:ext cx="3514725" cy="1885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직선 화살표 연결선 6"/>
          <p:cNvCxnSpPr/>
          <p:nvPr/>
        </p:nvCxnSpPr>
        <p:spPr>
          <a:xfrm>
            <a:off x="4752975" y="4143375"/>
            <a:ext cx="0" cy="6096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/>
          <p:nvPr/>
        </p:nvCxnSpPr>
        <p:spPr>
          <a:xfrm flipV="1">
            <a:off x="7467600" y="4514850"/>
            <a:ext cx="0" cy="86677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7010400" y="5381625"/>
            <a:ext cx="933450" cy="3568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648450" y="3989486"/>
            <a:ext cx="1638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prstClr val="black"/>
                </a:solidFill>
              </a:rPr>
              <a:t>ADMIN, PM</a:t>
            </a:r>
            <a:r>
              <a:rPr lang="ko-KR" altLang="en-US" sz="1400" dirty="0">
                <a:solidFill>
                  <a:prstClr val="black"/>
                </a:solidFill>
              </a:rPr>
              <a:t> </a:t>
            </a:r>
            <a:r>
              <a:rPr lang="ko-KR" altLang="en-US" sz="1400" dirty="0" smtClean="0">
                <a:solidFill>
                  <a:prstClr val="black"/>
                </a:solidFill>
              </a:rPr>
              <a:t>권</a:t>
            </a:r>
            <a:r>
              <a:rPr lang="ko-KR" altLang="en-US" sz="1400" dirty="0">
                <a:solidFill>
                  <a:prstClr val="black"/>
                </a:solidFill>
              </a:rPr>
              <a:t>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762625" y="3046873"/>
            <a:ext cx="19192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prstClr val="black"/>
                </a:solidFill>
              </a:rPr>
              <a:t>담당자</a:t>
            </a:r>
            <a:r>
              <a:rPr lang="en-US" altLang="ko-KR" sz="1400" dirty="0" smtClean="0">
                <a:solidFill>
                  <a:prstClr val="black"/>
                </a:solidFill>
              </a:rPr>
              <a:t>, ADMIN </a:t>
            </a:r>
            <a:r>
              <a:rPr lang="ko-KR" altLang="en-US" sz="1400" dirty="0" smtClean="0">
                <a:solidFill>
                  <a:prstClr val="black"/>
                </a:solidFill>
              </a:rPr>
              <a:t>권한</a:t>
            </a:r>
            <a:endParaRPr lang="ko-KR" altLang="en-US" sz="1400" dirty="0">
              <a:solidFill>
                <a:prstClr val="black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11266" y="1627648"/>
            <a:ext cx="19192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prstClr val="black"/>
                </a:solidFill>
              </a:rPr>
              <a:t>PM, ADMIN </a:t>
            </a:r>
            <a:r>
              <a:rPr lang="ko-KR" altLang="en-US" sz="1400" dirty="0" smtClean="0">
                <a:solidFill>
                  <a:prstClr val="black"/>
                </a:solidFill>
              </a:rPr>
              <a:t>권한</a:t>
            </a:r>
            <a:endParaRPr lang="ko-KR" altLang="en-US" sz="1400" dirty="0">
              <a:solidFill>
                <a:prstClr val="black"/>
              </a:solidFill>
            </a:endParaRPr>
          </a:p>
        </p:txBody>
      </p:sp>
      <p:cxnSp>
        <p:nvCxnSpPr>
          <p:cNvPr id="22" name="직선 화살표 연결선 21"/>
          <p:cNvCxnSpPr/>
          <p:nvPr/>
        </p:nvCxnSpPr>
        <p:spPr>
          <a:xfrm flipH="1">
            <a:off x="2409825" y="3989486"/>
            <a:ext cx="47625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620816" y="3835598"/>
            <a:ext cx="19192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prstClr val="black"/>
                </a:solidFill>
              </a:rPr>
              <a:t>담당자</a:t>
            </a:r>
            <a:r>
              <a:rPr lang="en-US" altLang="ko-KR" sz="1400" dirty="0" smtClean="0">
                <a:solidFill>
                  <a:prstClr val="black"/>
                </a:solidFill>
              </a:rPr>
              <a:t>, ADMIN </a:t>
            </a:r>
            <a:r>
              <a:rPr lang="ko-KR" altLang="en-US" sz="1400" dirty="0" smtClean="0">
                <a:solidFill>
                  <a:prstClr val="black"/>
                </a:solidFill>
              </a:rPr>
              <a:t>권한</a:t>
            </a:r>
            <a:endParaRPr lang="ko-KR" altLang="en-US" sz="1400" dirty="0">
              <a:solidFill>
                <a:prstClr val="black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3638550" y="3714751"/>
            <a:ext cx="1419224" cy="4286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19" name="꺾인 연결선 18"/>
          <p:cNvCxnSpPr/>
          <p:nvPr/>
        </p:nvCxnSpPr>
        <p:spPr>
          <a:xfrm rot="10800000">
            <a:off x="4005262" y="3476454"/>
            <a:ext cx="685800" cy="238126"/>
          </a:xfrm>
          <a:prstGeom prst="bentConnector3">
            <a:avLst>
              <a:gd name="adj1" fmla="val 45834"/>
            </a:avLst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2340768" y="3322565"/>
            <a:ext cx="19192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prstClr val="black"/>
                </a:solidFill>
              </a:rPr>
              <a:t>PM, ADMIN </a:t>
            </a:r>
            <a:r>
              <a:rPr lang="ko-KR" altLang="en-US" sz="1400" dirty="0" smtClean="0">
                <a:solidFill>
                  <a:prstClr val="black"/>
                </a:solidFill>
              </a:rPr>
              <a:t>권한</a:t>
            </a:r>
            <a:endParaRPr lang="ko-KR" altLang="en-US" sz="1400" dirty="0">
              <a:solidFill>
                <a:prstClr val="black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7793508" y="4752975"/>
            <a:ext cx="1026239" cy="6118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27" name="꺾인 연결선 26"/>
          <p:cNvCxnSpPr/>
          <p:nvPr/>
        </p:nvCxnSpPr>
        <p:spPr>
          <a:xfrm rot="5400000">
            <a:off x="8044902" y="5475415"/>
            <a:ext cx="540717" cy="388335"/>
          </a:xfrm>
          <a:prstGeom prst="bentConnector3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7038975" y="6056411"/>
            <a:ext cx="1638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prstClr val="black"/>
                </a:solidFill>
              </a:rPr>
              <a:t>ADMIN, PM</a:t>
            </a:r>
            <a:r>
              <a:rPr lang="ko-KR" altLang="en-US" sz="1400" dirty="0">
                <a:solidFill>
                  <a:prstClr val="black"/>
                </a:solidFill>
              </a:rPr>
              <a:t> </a:t>
            </a:r>
            <a:r>
              <a:rPr lang="ko-KR" altLang="en-US" sz="1400" dirty="0" smtClean="0">
                <a:solidFill>
                  <a:prstClr val="black"/>
                </a:solidFill>
              </a:rPr>
              <a:t>권</a:t>
            </a:r>
            <a:r>
              <a:rPr lang="ko-KR" altLang="en-US" sz="1400" dirty="0">
                <a:solidFill>
                  <a:prstClr val="black"/>
                </a:solidFill>
              </a:rPr>
              <a:t>한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316016" y="4143376"/>
            <a:ext cx="2465284" cy="4286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39" name="직선 화살표 연결선 38"/>
          <p:cNvCxnSpPr/>
          <p:nvPr/>
        </p:nvCxnSpPr>
        <p:spPr>
          <a:xfrm>
            <a:off x="1520083" y="4643437"/>
            <a:ext cx="0" cy="102614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449366" y="5748634"/>
            <a:ext cx="23319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prstClr val="black"/>
                </a:solidFill>
              </a:rPr>
              <a:t>담당자</a:t>
            </a:r>
            <a:r>
              <a:rPr lang="en-US" altLang="ko-KR" sz="1400" dirty="0" smtClean="0">
                <a:solidFill>
                  <a:prstClr val="black"/>
                </a:solidFill>
              </a:rPr>
              <a:t>, ADMIN </a:t>
            </a:r>
            <a:r>
              <a:rPr lang="ko-KR" altLang="en-US" sz="1400" dirty="0" smtClean="0">
                <a:solidFill>
                  <a:prstClr val="black"/>
                </a:solidFill>
              </a:rPr>
              <a:t>권한</a:t>
            </a:r>
            <a:endParaRPr lang="ko-KR" altLang="en-US" sz="14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6895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/>
      <p:bldP spid="15" grpId="0"/>
      <p:bldP spid="21" grpId="0"/>
      <p:bldP spid="24" grpId="0"/>
      <p:bldP spid="26" grpId="0" animBg="1"/>
      <p:bldP spid="30" grpId="0"/>
      <p:bldP spid="32" grpId="0" animBg="1"/>
      <p:bldP spid="37" grpId="0"/>
      <p:bldP spid="38" grpId="0" animBg="1"/>
      <p:bldP spid="40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업무관리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–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상세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– PM</a:t>
            </a:r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0824" y="695325"/>
            <a:ext cx="8541769" cy="5010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4083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업무관리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–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상세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–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팀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원</a:t>
            </a:r>
            <a:endParaRPr lang="en-US" altLang="ko-KR" sz="2000" dirty="0" smtClean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6147" name="Picture 3" descr="C:\Users\508-19\Desktop\3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" y="639845"/>
            <a:ext cx="8572500" cy="5063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8344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업무관리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–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등록</a:t>
            </a:r>
            <a:endParaRPr lang="en-US" altLang="ko-KR" sz="2000" dirty="0" smtClean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8194" name="Picture 2" descr="C:\Users\508-19\Desktop\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754" y="619124"/>
            <a:ext cx="8074256" cy="5862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C:\Users\508-19\Desktop\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551" y="3321688"/>
            <a:ext cx="8602662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191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021"/>
          <a:stretch/>
        </p:blipFill>
        <p:spPr>
          <a:xfrm>
            <a:off x="3204519" y="1902945"/>
            <a:ext cx="2877606" cy="661457"/>
          </a:xfrm>
          <a:prstGeom prst="rect">
            <a:avLst/>
          </a:prstGeom>
        </p:spPr>
      </p:pic>
      <p:grpSp>
        <p:nvGrpSpPr>
          <p:cNvPr id="5" name="그룹 4"/>
          <p:cNvGrpSpPr/>
          <p:nvPr/>
        </p:nvGrpSpPr>
        <p:grpSpPr>
          <a:xfrm>
            <a:off x="2895599" y="2567275"/>
            <a:ext cx="3480487" cy="48901"/>
            <a:chOff x="0" y="6058453"/>
            <a:chExt cx="9152314" cy="49876"/>
          </a:xfrm>
        </p:grpSpPr>
        <p:sp>
          <p:nvSpPr>
            <p:cNvPr id="6" name="직사각형 5"/>
            <p:cNvSpPr/>
            <p:nvPr/>
          </p:nvSpPr>
          <p:spPr>
            <a:xfrm>
              <a:off x="0" y="6058453"/>
              <a:ext cx="9144000" cy="49876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705004" y="6061421"/>
              <a:ext cx="4447310" cy="43978"/>
            </a:xfrm>
            <a:prstGeom prst="rect">
              <a:avLst/>
            </a:prstGeom>
            <a:solidFill>
              <a:srgbClr val="FDBBC1"/>
            </a:solidFill>
            <a:ln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8" name="직사각형 7"/>
          <p:cNvSpPr/>
          <p:nvPr/>
        </p:nvSpPr>
        <p:spPr>
          <a:xfrm>
            <a:off x="4595" y="2904002"/>
            <a:ext cx="9143999" cy="557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>
                <a:solidFill>
                  <a:srgbClr val="E7E6E6">
                    <a:lumMod val="25000"/>
                  </a:srgb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프로젝트 </a:t>
            </a:r>
            <a:endParaRPr lang="en-US" altLang="ko-KR" sz="2800" dirty="0" smtClean="0">
              <a:solidFill>
                <a:srgbClr val="E7E6E6">
                  <a:lumMod val="25000"/>
                </a:srgb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  <a:p>
            <a:pPr algn="ctr"/>
            <a:r>
              <a:rPr lang="ko-KR" altLang="en-US" sz="2800" dirty="0" smtClean="0">
                <a:solidFill>
                  <a:srgbClr val="E7E6E6">
                    <a:lumMod val="25000"/>
                  </a:srgb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의사소통관리</a:t>
            </a:r>
            <a:endParaRPr lang="ko-KR" altLang="en-US" sz="2800" dirty="0">
              <a:solidFill>
                <a:srgbClr val="E7E6E6">
                  <a:lumMod val="25000"/>
                </a:srgb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 rot="10800000">
            <a:off x="3284078" y="3685324"/>
            <a:ext cx="2718487" cy="45719"/>
            <a:chOff x="0" y="6058453"/>
            <a:chExt cx="9152314" cy="49876"/>
          </a:xfrm>
        </p:grpSpPr>
        <p:sp>
          <p:nvSpPr>
            <p:cNvPr id="11" name="직사각형 10"/>
            <p:cNvSpPr/>
            <p:nvPr/>
          </p:nvSpPr>
          <p:spPr>
            <a:xfrm>
              <a:off x="0" y="6058453"/>
              <a:ext cx="9144000" cy="49876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4705004" y="6061421"/>
              <a:ext cx="4447310" cy="43978"/>
            </a:xfrm>
            <a:prstGeom prst="rect">
              <a:avLst/>
            </a:prstGeom>
            <a:solidFill>
              <a:srgbClr val="FDBBC1"/>
            </a:solidFill>
            <a:ln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4346806" y="3882924"/>
            <a:ext cx="516488" cy="24622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solidFill>
                  <a:srgbClr val="E7E6E6">
                    <a:lumMod val="50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김하나</a:t>
            </a:r>
            <a:endParaRPr lang="ko-KR" altLang="en-US" sz="1000" dirty="0">
              <a:solidFill>
                <a:srgbClr val="E7E6E6">
                  <a:lumMod val="50000"/>
                </a:srgb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27891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7E6E6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의사소통관리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공지사항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10" y="549741"/>
            <a:ext cx="8973987" cy="4326441"/>
          </a:xfrm>
          <a:prstGeom prst="rect">
            <a:avLst/>
          </a:prstGeom>
        </p:spPr>
      </p:pic>
      <p:grpSp>
        <p:nvGrpSpPr>
          <p:cNvPr id="16" name="그룹 15"/>
          <p:cNvGrpSpPr/>
          <p:nvPr/>
        </p:nvGrpSpPr>
        <p:grpSpPr>
          <a:xfrm>
            <a:off x="113839" y="2643920"/>
            <a:ext cx="8908085" cy="4042990"/>
            <a:chOff x="-1197468" y="1770709"/>
            <a:chExt cx="8908085" cy="4042990"/>
          </a:xfrm>
        </p:grpSpPr>
        <p:sp>
          <p:nvSpPr>
            <p:cNvPr id="12" name="직사각형 11"/>
            <p:cNvSpPr/>
            <p:nvPr/>
          </p:nvSpPr>
          <p:spPr>
            <a:xfrm>
              <a:off x="-1197468" y="1770709"/>
              <a:ext cx="8908085" cy="404299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9" name="그룹 8"/>
            <p:cNvGrpSpPr/>
            <p:nvPr/>
          </p:nvGrpSpPr>
          <p:grpSpPr>
            <a:xfrm>
              <a:off x="-1153297" y="1770709"/>
              <a:ext cx="8547915" cy="3957969"/>
              <a:chOff x="140043" y="2703799"/>
              <a:chExt cx="8547915" cy="3957969"/>
            </a:xfrm>
          </p:grpSpPr>
          <p:pic>
            <p:nvPicPr>
              <p:cNvPr id="5" name="그림 4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0043" y="3588826"/>
                <a:ext cx="3602252" cy="3072942"/>
              </a:xfrm>
              <a:prstGeom prst="rect">
                <a:avLst/>
              </a:prstGeom>
            </p:spPr>
          </p:pic>
          <p:sp>
            <p:nvSpPr>
              <p:cNvPr id="11" name="TextBox 10"/>
              <p:cNvSpPr txBox="1"/>
              <p:nvPr/>
            </p:nvSpPr>
            <p:spPr>
              <a:xfrm>
                <a:off x="140043" y="2703799"/>
                <a:ext cx="4316627" cy="369332"/>
              </a:xfrm>
              <a:prstGeom prst="rect">
                <a:avLst/>
              </a:prstGeom>
              <a:solidFill>
                <a:srgbClr val="94C3BB"/>
              </a:solidFill>
              <a:ln>
                <a:solidFill>
                  <a:srgbClr val="94C3BB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타이포_스톰 B" panose="02020503020101020101" pitchFamily="18" charset="-127"/>
                    <a:ea typeface="타이포_스톰 B" panose="02020503020101020101" pitchFamily="18" charset="-127"/>
                  </a:rPr>
                  <a:t>검색</a:t>
                </a:r>
                <a:r>
                  <a:rPr lang="en-US" altLang="ko-KR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타이포_스톰 B" panose="02020503020101020101" pitchFamily="18" charset="-127"/>
                    <a:ea typeface="타이포_스톰 B" panose="02020503020101020101" pitchFamily="18" charset="-127"/>
                  </a:rPr>
                  <a:t>/</a:t>
                </a:r>
                <a:r>
                  <a:rPr lang="ko-KR" altLang="en-US" dirty="0" err="1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타이포_스톰 B" panose="02020503020101020101" pitchFamily="18" charset="-127"/>
                    <a:ea typeface="타이포_스톰 B" panose="02020503020101020101" pitchFamily="18" charset="-127"/>
                  </a:rPr>
                  <a:t>총데이터</a:t>
                </a:r>
                <a:r>
                  <a:rPr lang="en-US" altLang="ko-KR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타이포_스톰 B" panose="02020503020101020101" pitchFamily="18" charset="-127"/>
                    <a:ea typeface="타이포_스톰 B" panose="02020503020101020101" pitchFamily="18" charset="-127"/>
                  </a:rPr>
                  <a:t>/ </a:t>
                </a:r>
                <a:r>
                  <a:rPr lang="ko-KR" altLang="en-US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타이포_스톰 B" panose="02020503020101020101" pitchFamily="18" charset="-127"/>
                    <a:ea typeface="타이포_스톰 B" panose="02020503020101020101" pitchFamily="18" charset="-127"/>
                  </a:rPr>
                  <a:t>페이지크기</a:t>
                </a:r>
                <a:r>
                  <a:rPr lang="en-US" altLang="ko-KR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타이포_스톰 B" panose="02020503020101020101" pitchFamily="18" charset="-127"/>
                    <a:ea typeface="타이포_스톰 B" panose="02020503020101020101" pitchFamily="18" charset="-127"/>
                  </a:rPr>
                  <a:t>/</a:t>
                </a:r>
                <a:r>
                  <a:rPr lang="ko-KR" altLang="en-US" dirty="0" err="1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타이포_스톰 B" panose="02020503020101020101" pitchFamily="18" charset="-127"/>
                    <a:ea typeface="타이포_스톰 B" panose="02020503020101020101" pitchFamily="18" charset="-127"/>
                  </a:rPr>
                  <a:t>페이지네이션</a:t>
                </a:r>
                <a:endParaRPr lang="ko-KR" altLang="en-US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타이포_스톰 B" panose="02020503020101020101" pitchFamily="18" charset="-127"/>
                  <a:ea typeface="타이포_스톰 B" panose="02020503020101020101" pitchFamily="18" charset="-127"/>
                </a:endParaRPr>
              </a:p>
            </p:txBody>
          </p:sp>
          <p:pic>
            <p:nvPicPr>
              <p:cNvPr id="8" name="그림 7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032637" y="3672072"/>
                <a:ext cx="4655321" cy="1647836"/>
              </a:xfrm>
              <a:prstGeom prst="rect">
                <a:avLst/>
              </a:prstGeom>
            </p:spPr>
          </p:pic>
          <p:sp>
            <p:nvSpPr>
              <p:cNvPr id="13" name="직사각형 12"/>
              <p:cNvSpPr/>
              <p:nvPr/>
            </p:nvSpPr>
            <p:spPr>
              <a:xfrm>
                <a:off x="149543" y="3191216"/>
                <a:ext cx="979042" cy="341870"/>
              </a:xfrm>
              <a:prstGeom prst="rect">
                <a:avLst/>
              </a:prstGeom>
              <a:solidFill>
                <a:srgbClr val="FDBBC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dirty="0" smtClean="0">
                    <a:solidFill>
                      <a:prstClr val="white"/>
                    </a:solidFill>
                    <a:latin typeface="타이포_스톰 B" panose="02020503020101020101" pitchFamily="18" charset="-127"/>
                    <a:ea typeface="타이포_스톰 B" panose="02020503020101020101" pitchFamily="18" charset="-127"/>
                  </a:rPr>
                  <a:t>VO</a:t>
                </a:r>
                <a:endParaRPr lang="ko-KR" altLang="en-US" sz="2400" dirty="0">
                  <a:solidFill>
                    <a:prstClr val="white"/>
                  </a:solidFill>
                  <a:latin typeface="타이포_스톰 B" panose="02020503020101020101" pitchFamily="18" charset="-127"/>
                  <a:ea typeface="타이포_스톰 B" panose="02020503020101020101" pitchFamily="18" charset="-127"/>
                </a:endParaRPr>
              </a:p>
            </p:txBody>
          </p:sp>
          <p:sp>
            <p:nvSpPr>
              <p:cNvPr id="14" name="직사각형 13"/>
              <p:cNvSpPr/>
              <p:nvPr/>
            </p:nvSpPr>
            <p:spPr>
              <a:xfrm>
                <a:off x="4032637" y="3150354"/>
                <a:ext cx="1494952" cy="423593"/>
              </a:xfrm>
              <a:prstGeom prst="rect">
                <a:avLst/>
              </a:prstGeom>
              <a:solidFill>
                <a:srgbClr val="FDBBC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dirty="0" smtClean="0">
                    <a:solidFill>
                      <a:prstClr val="white"/>
                    </a:solidFill>
                    <a:latin typeface="타이포_스톰 B" panose="02020503020101020101" pitchFamily="18" charset="-127"/>
                    <a:ea typeface="타이포_스톰 B" panose="02020503020101020101" pitchFamily="18" charset="-127"/>
                  </a:rPr>
                  <a:t>Control</a:t>
                </a:r>
                <a:endParaRPr lang="ko-KR" altLang="en-US" sz="2400" dirty="0">
                  <a:solidFill>
                    <a:prstClr val="white"/>
                  </a:solidFill>
                  <a:latin typeface="타이포_스톰 B" panose="02020503020101020101" pitchFamily="18" charset="-127"/>
                  <a:ea typeface="타이포_스톰 B" panose="02020503020101020101" pitchFamily="18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59850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7E6E6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의사소통관리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공지사항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823" y="832020"/>
            <a:ext cx="8280871" cy="5247504"/>
          </a:xfrm>
          <a:prstGeom prst="rect">
            <a:avLst/>
          </a:prstGeom>
        </p:spPr>
      </p:pic>
      <p:grpSp>
        <p:nvGrpSpPr>
          <p:cNvPr id="14" name="그룹 13"/>
          <p:cNvGrpSpPr/>
          <p:nvPr/>
        </p:nvGrpSpPr>
        <p:grpSpPr>
          <a:xfrm>
            <a:off x="319469" y="1771972"/>
            <a:ext cx="5653937" cy="2091574"/>
            <a:chOff x="319469" y="1771972"/>
            <a:chExt cx="5653937" cy="2091574"/>
          </a:xfrm>
        </p:grpSpPr>
        <p:grpSp>
          <p:nvGrpSpPr>
            <p:cNvPr id="8" name="그룹 7"/>
            <p:cNvGrpSpPr/>
            <p:nvPr/>
          </p:nvGrpSpPr>
          <p:grpSpPr>
            <a:xfrm>
              <a:off x="1739158" y="1812324"/>
              <a:ext cx="4234248" cy="2051222"/>
              <a:chOff x="3822357" y="1194486"/>
              <a:chExt cx="4234248" cy="2051222"/>
            </a:xfrm>
          </p:grpSpPr>
          <p:sp>
            <p:nvSpPr>
              <p:cNvPr id="7" name="직사각형 6"/>
              <p:cNvSpPr/>
              <p:nvPr/>
            </p:nvSpPr>
            <p:spPr>
              <a:xfrm>
                <a:off x="3822357" y="1194486"/>
                <a:ext cx="4234248" cy="205122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5" name="그룹 4"/>
              <p:cNvGrpSpPr/>
              <p:nvPr/>
            </p:nvGrpSpPr>
            <p:grpSpPr>
              <a:xfrm>
                <a:off x="3926359" y="1340171"/>
                <a:ext cx="3924300" cy="1754939"/>
                <a:chOff x="3926359" y="1340171"/>
                <a:chExt cx="3924300" cy="1754939"/>
              </a:xfrm>
            </p:grpSpPr>
            <p:pic>
              <p:nvPicPr>
                <p:cNvPr id="4" name="그림 3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926359" y="2123560"/>
                  <a:ext cx="3924300" cy="971550"/>
                </a:xfrm>
                <a:prstGeom prst="rect">
                  <a:avLst/>
                </a:prstGeom>
              </p:spPr>
            </p:pic>
            <p:sp>
              <p:nvSpPr>
                <p:cNvPr id="9" name="TextBox 8"/>
                <p:cNvSpPr txBox="1"/>
                <p:nvPr/>
              </p:nvSpPr>
              <p:spPr>
                <a:xfrm>
                  <a:off x="3935858" y="1340171"/>
                  <a:ext cx="1229266" cy="369332"/>
                </a:xfrm>
                <a:prstGeom prst="rect">
                  <a:avLst/>
                </a:prstGeom>
                <a:solidFill>
                  <a:srgbClr val="94C3BB"/>
                </a:solidFill>
                <a:ln>
                  <a:solidFill>
                    <a:srgbClr val="94C3BB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dirty="0" smtClean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타이포_스톰 B" panose="02020503020101020101" pitchFamily="18" charset="-127"/>
                      <a:ea typeface="타이포_스톰 B" panose="02020503020101020101" pitchFamily="18" charset="-127"/>
                    </a:rPr>
                    <a:t>조회수 </a:t>
                  </a:r>
                  <a:r>
                    <a:rPr lang="en-US" altLang="ko-KR" dirty="0" smtClean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타이포_스톰 B" panose="02020503020101020101" pitchFamily="18" charset="-127"/>
                      <a:ea typeface="타이포_스톰 B" panose="02020503020101020101" pitchFamily="18" charset="-127"/>
                    </a:rPr>
                    <a:t>+1</a:t>
                  </a:r>
                  <a:endParaRPr lang="ko-KR" altLang="en-US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타이포_스톰 B" panose="02020503020101020101" pitchFamily="18" charset="-127"/>
                    <a:ea typeface="타이포_스톰 B" panose="02020503020101020101" pitchFamily="18" charset="-127"/>
                  </a:endParaRPr>
                </a:p>
              </p:txBody>
            </p:sp>
            <p:sp>
              <p:nvSpPr>
                <p:cNvPr id="11" name="직사각형 10"/>
                <p:cNvSpPr/>
                <p:nvPr/>
              </p:nvSpPr>
              <p:spPr>
                <a:xfrm>
                  <a:off x="3935858" y="1781690"/>
                  <a:ext cx="1542303" cy="341870"/>
                </a:xfrm>
                <a:prstGeom prst="rect">
                  <a:avLst/>
                </a:prstGeom>
                <a:solidFill>
                  <a:srgbClr val="FDBBC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2400" dirty="0" smtClean="0">
                      <a:solidFill>
                        <a:prstClr val="white"/>
                      </a:solidFill>
                      <a:latin typeface="타이포_스톰 B" panose="02020503020101020101" pitchFamily="18" charset="-127"/>
                      <a:ea typeface="타이포_스톰 B" panose="02020503020101020101" pitchFamily="18" charset="-127"/>
                    </a:rPr>
                    <a:t>mapper</a:t>
                  </a:r>
                  <a:endParaRPr lang="ko-KR" altLang="en-US" sz="2400" dirty="0">
                    <a:solidFill>
                      <a:prstClr val="white"/>
                    </a:solidFill>
                    <a:latin typeface="타이포_스톰 B" panose="02020503020101020101" pitchFamily="18" charset="-127"/>
                    <a:ea typeface="타이포_스톰 B" panose="02020503020101020101" pitchFamily="18" charset="-127"/>
                  </a:endParaRPr>
                </a:p>
              </p:txBody>
            </p:sp>
          </p:grpSp>
        </p:grpSp>
        <p:sp>
          <p:nvSpPr>
            <p:cNvPr id="13" name="타원 12"/>
            <p:cNvSpPr/>
            <p:nvPr/>
          </p:nvSpPr>
          <p:spPr>
            <a:xfrm>
              <a:off x="319469" y="1771972"/>
              <a:ext cx="767022" cy="741406"/>
            </a:xfrm>
            <a:prstGeom prst="ellipse">
              <a:avLst/>
            </a:prstGeom>
            <a:noFill/>
            <a:ln w="57150">
              <a:solidFill>
                <a:srgbClr val="F27E89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85948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7E6E6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의사소통관리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공지사항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823" y="832020"/>
            <a:ext cx="8280871" cy="5247504"/>
          </a:xfrm>
          <a:prstGeom prst="rect">
            <a:avLst/>
          </a:prstGeom>
        </p:spPr>
      </p:pic>
      <p:grpSp>
        <p:nvGrpSpPr>
          <p:cNvPr id="27" name="그룹 26"/>
          <p:cNvGrpSpPr/>
          <p:nvPr/>
        </p:nvGrpSpPr>
        <p:grpSpPr>
          <a:xfrm>
            <a:off x="947351" y="1614616"/>
            <a:ext cx="7661190" cy="4622264"/>
            <a:chOff x="947351" y="1614616"/>
            <a:chExt cx="7661190" cy="4622264"/>
          </a:xfrm>
        </p:grpSpPr>
        <p:grpSp>
          <p:nvGrpSpPr>
            <p:cNvPr id="17" name="그룹 16"/>
            <p:cNvGrpSpPr/>
            <p:nvPr/>
          </p:nvGrpSpPr>
          <p:grpSpPr>
            <a:xfrm>
              <a:off x="947351" y="1614616"/>
              <a:ext cx="7661190" cy="4622264"/>
              <a:chOff x="947351" y="1614616"/>
              <a:chExt cx="7661190" cy="4622264"/>
            </a:xfrm>
          </p:grpSpPr>
          <p:sp>
            <p:nvSpPr>
              <p:cNvPr id="9" name="타원 8"/>
              <p:cNvSpPr/>
              <p:nvPr/>
            </p:nvSpPr>
            <p:spPr>
              <a:xfrm>
                <a:off x="6761457" y="5495474"/>
                <a:ext cx="1204531" cy="741406"/>
              </a:xfrm>
              <a:prstGeom prst="ellipse">
                <a:avLst/>
              </a:prstGeom>
              <a:noFill/>
              <a:ln w="57150">
                <a:solidFill>
                  <a:srgbClr val="F27E89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6" name="그룹 15"/>
              <p:cNvGrpSpPr/>
              <p:nvPr/>
            </p:nvGrpSpPr>
            <p:grpSpPr>
              <a:xfrm>
                <a:off x="947351" y="1614616"/>
                <a:ext cx="7661190" cy="3810836"/>
                <a:chOff x="947351" y="1614616"/>
                <a:chExt cx="7661190" cy="3810836"/>
              </a:xfrm>
            </p:grpSpPr>
            <p:sp>
              <p:nvSpPr>
                <p:cNvPr id="13" name="직사각형 12"/>
                <p:cNvSpPr/>
                <p:nvPr/>
              </p:nvSpPr>
              <p:spPr>
                <a:xfrm>
                  <a:off x="947351" y="1614616"/>
                  <a:ext cx="7661190" cy="381083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6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12" name="그룹 11"/>
                <p:cNvGrpSpPr/>
                <p:nvPr/>
              </p:nvGrpSpPr>
              <p:grpSpPr>
                <a:xfrm>
                  <a:off x="1059201" y="1735890"/>
                  <a:ext cx="7356990" cy="3526786"/>
                  <a:chOff x="1059201" y="1735890"/>
                  <a:chExt cx="7356990" cy="3526786"/>
                </a:xfrm>
              </p:grpSpPr>
              <p:pic>
                <p:nvPicPr>
                  <p:cNvPr id="4" name="그림 3"/>
                  <p:cNvPicPr>
                    <a:picLocks noChangeAspect="1"/>
                  </p:cNvPicPr>
                  <p:nvPr/>
                </p:nvPicPr>
                <p:blipFill rotWithShape="1">
                  <a:blip r:embed="rId3"/>
                  <a:srcRect l="1083" r="1265"/>
                  <a:stretch/>
                </p:blipFill>
                <p:spPr>
                  <a:xfrm>
                    <a:off x="1059201" y="1735890"/>
                    <a:ext cx="3033709" cy="1004099"/>
                  </a:xfrm>
                  <a:prstGeom prst="rect">
                    <a:avLst/>
                  </a:prstGeom>
                </p:spPr>
              </p:pic>
              <p:pic>
                <p:nvPicPr>
                  <p:cNvPr id="5" name="그림 4"/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4172608" y="1774595"/>
                    <a:ext cx="3048635" cy="911090"/>
                  </a:xfrm>
                  <a:prstGeom prst="rect">
                    <a:avLst/>
                  </a:prstGeom>
                </p:spPr>
              </p:pic>
              <p:pic>
                <p:nvPicPr>
                  <p:cNvPr id="7" name="그림 6"/>
                  <p:cNvPicPr>
                    <a:picLocks noChangeAspect="1"/>
                  </p:cNvPicPr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2977662" y="2918483"/>
                    <a:ext cx="5438529" cy="2344193"/>
                  </a:xfrm>
                  <a:prstGeom prst="rect">
                    <a:avLst/>
                  </a:prstGeom>
                </p:spPr>
              </p:pic>
              <p:sp>
                <p:nvSpPr>
                  <p:cNvPr id="14" name="TextBox 13"/>
                  <p:cNvSpPr txBox="1"/>
                  <p:nvPr/>
                </p:nvSpPr>
                <p:spPr>
                  <a:xfrm>
                    <a:off x="1059201" y="2909632"/>
                    <a:ext cx="1918461" cy="369332"/>
                  </a:xfrm>
                  <a:prstGeom prst="rect">
                    <a:avLst/>
                  </a:prstGeom>
                  <a:solidFill>
                    <a:srgbClr val="94C3BB"/>
                  </a:solidFill>
                  <a:ln>
                    <a:solidFill>
                      <a:srgbClr val="94C3BB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ko-KR" altLang="en-US" dirty="0" smtClean="0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타이포_스톰 B" panose="02020503020101020101" pitchFamily="18" charset="-127"/>
                        <a:ea typeface="타이포_스톰 B" panose="02020503020101020101" pitchFamily="18" charset="-127"/>
                      </a:rPr>
                      <a:t>수정</a:t>
                    </a:r>
                    <a:r>
                      <a:rPr lang="en-US" altLang="ko-KR" dirty="0" smtClean="0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타이포_스톰 B" panose="02020503020101020101" pitchFamily="18" charset="-127"/>
                        <a:ea typeface="타이포_스톰 B" panose="02020503020101020101" pitchFamily="18" charset="-127"/>
                      </a:rPr>
                      <a:t>/</a:t>
                    </a:r>
                    <a:r>
                      <a:rPr lang="ko-KR" altLang="en-US" dirty="0" smtClean="0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타이포_스톰 B" panose="02020503020101020101" pitchFamily="18" charset="-127"/>
                        <a:ea typeface="타이포_스톰 B" panose="02020503020101020101" pitchFamily="18" charset="-127"/>
                      </a:rPr>
                      <a:t>삭제 </a:t>
                    </a:r>
                    <a:r>
                      <a:rPr lang="en-US" altLang="ko-KR" dirty="0" smtClean="0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타이포_스톰 B" panose="02020503020101020101" pitchFamily="18" charset="-127"/>
                        <a:ea typeface="타이포_스톰 B" panose="02020503020101020101" pitchFamily="18" charset="-127"/>
                      </a:rPr>
                      <a:t>alert</a:t>
                    </a:r>
                    <a:endParaRPr lang="ko-KR" altLang="en-US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타이포_스톰 B" panose="02020503020101020101" pitchFamily="18" charset="-127"/>
                      <a:ea typeface="타이포_스톰 B" panose="02020503020101020101" pitchFamily="18" charset="-127"/>
                    </a:endParaRPr>
                  </a:p>
                </p:txBody>
              </p:sp>
              <p:sp>
                <p:nvSpPr>
                  <p:cNvPr id="15" name="직사각형 14"/>
                  <p:cNvSpPr/>
                  <p:nvPr/>
                </p:nvSpPr>
                <p:spPr>
                  <a:xfrm>
                    <a:off x="1812325" y="3358319"/>
                    <a:ext cx="1165338" cy="341870"/>
                  </a:xfrm>
                  <a:prstGeom prst="rect">
                    <a:avLst/>
                  </a:prstGeom>
                  <a:solidFill>
                    <a:srgbClr val="FDBBC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2400" dirty="0" smtClean="0">
                        <a:solidFill>
                          <a:prstClr val="white"/>
                        </a:solidFill>
                        <a:latin typeface="타이포_스톰 B" panose="02020503020101020101" pitchFamily="18" charset="-127"/>
                        <a:ea typeface="타이포_스톰 B" panose="02020503020101020101" pitchFamily="18" charset="-127"/>
                      </a:rPr>
                      <a:t>script</a:t>
                    </a:r>
                    <a:endParaRPr lang="ko-KR" altLang="en-US" sz="2400" dirty="0">
                      <a:solidFill>
                        <a:prstClr val="white"/>
                      </a:solidFill>
                      <a:latin typeface="타이포_스톰 B" panose="02020503020101020101" pitchFamily="18" charset="-127"/>
                      <a:ea typeface="타이포_스톰 B" panose="02020503020101020101" pitchFamily="18" charset="-127"/>
                    </a:endParaRPr>
                  </a:p>
                </p:txBody>
              </p:sp>
            </p:grpSp>
          </p:grpSp>
        </p:grpSp>
        <p:cxnSp>
          <p:nvCxnSpPr>
            <p:cNvPr id="19" name="직선 연결선 18"/>
            <p:cNvCxnSpPr/>
            <p:nvPr/>
          </p:nvCxnSpPr>
          <p:spPr>
            <a:xfrm>
              <a:off x="1070919" y="2685535"/>
              <a:ext cx="6582032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직선 연결선 21"/>
            <p:cNvCxnSpPr/>
            <p:nvPr/>
          </p:nvCxnSpPr>
          <p:spPr>
            <a:xfrm>
              <a:off x="1059201" y="1735890"/>
              <a:ext cx="6582032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/>
            <p:nvPr/>
          </p:nvCxnSpPr>
          <p:spPr>
            <a:xfrm>
              <a:off x="4172608" y="1735890"/>
              <a:ext cx="0" cy="94964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직선 연결선 23"/>
            <p:cNvCxnSpPr/>
            <p:nvPr/>
          </p:nvCxnSpPr>
          <p:spPr>
            <a:xfrm>
              <a:off x="7641233" y="1735890"/>
              <a:ext cx="11718" cy="94964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직선 연결선 25"/>
            <p:cNvCxnSpPr/>
            <p:nvPr/>
          </p:nvCxnSpPr>
          <p:spPr>
            <a:xfrm>
              <a:off x="1059200" y="1735890"/>
              <a:ext cx="11718" cy="94964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48022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" y="2838095"/>
            <a:ext cx="9143999" cy="557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R</a:t>
            </a:r>
            <a:r>
              <a:rPr lang="en-US" altLang="ko-KR" sz="3200" dirty="0" smtClean="0">
                <a:solidFill>
                  <a:srgbClr val="94C3BB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equirements</a:t>
            </a:r>
            <a:r>
              <a:rPr lang="en-US" altLang="ko-KR" sz="32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D</a:t>
            </a:r>
            <a:r>
              <a:rPr lang="en-US" altLang="ko-KR" sz="3200" dirty="0" smtClean="0">
                <a:solidFill>
                  <a:srgbClr val="94C3BB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ocumentation</a:t>
            </a:r>
            <a:endParaRPr lang="ko-KR" altLang="en-US" sz="3200" dirty="0">
              <a:solidFill>
                <a:srgbClr val="94C3BB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-8315" y="3855304"/>
            <a:ext cx="9144000" cy="3002696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/>
          </a:p>
        </p:txBody>
      </p:sp>
      <p:grpSp>
        <p:nvGrpSpPr>
          <p:cNvPr id="6" name="그룹 5"/>
          <p:cNvGrpSpPr/>
          <p:nvPr/>
        </p:nvGrpSpPr>
        <p:grpSpPr>
          <a:xfrm>
            <a:off x="-8315" y="2239514"/>
            <a:ext cx="9152314" cy="138420"/>
            <a:chOff x="0" y="6058453"/>
            <a:chExt cx="9152314" cy="49876"/>
          </a:xfrm>
        </p:grpSpPr>
        <p:sp>
          <p:nvSpPr>
            <p:cNvPr id="7" name="직사각형 6"/>
            <p:cNvSpPr/>
            <p:nvPr/>
          </p:nvSpPr>
          <p:spPr>
            <a:xfrm>
              <a:off x="0" y="6058453"/>
              <a:ext cx="9144000" cy="49876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705004" y="6061421"/>
              <a:ext cx="4447310" cy="43978"/>
            </a:xfrm>
            <a:prstGeom prst="rect">
              <a:avLst/>
            </a:prstGeom>
            <a:solidFill>
              <a:srgbClr val="FDBBC1"/>
            </a:solidFill>
            <a:ln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6032" y="968808"/>
            <a:ext cx="3534109" cy="1318748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1" y="3740091"/>
            <a:ext cx="9144000" cy="49876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9495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7E6E6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의사소통관리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공지사항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529" y="749643"/>
            <a:ext cx="8448706" cy="2751437"/>
          </a:xfrm>
          <a:prstGeom prst="rect">
            <a:avLst/>
          </a:prstGeom>
        </p:spPr>
      </p:pic>
      <p:grpSp>
        <p:nvGrpSpPr>
          <p:cNvPr id="5" name="그룹 4"/>
          <p:cNvGrpSpPr/>
          <p:nvPr/>
        </p:nvGrpSpPr>
        <p:grpSpPr>
          <a:xfrm>
            <a:off x="277626" y="2965621"/>
            <a:ext cx="8608541" cy="1429420"/>
            <a:chOff x="277626" y="2965621"/>
            <a:chExt cx="8608541" cy="1429420"/>
          </a:xfrm>
        </p:grpSpPr>
        <p:sp>
          <p:nvSpPr>
            <p:cNvPr id="8" name="타원 7"/>
            <p:cNvSpPr/>
            <p:nvPr/>
          </p:nvSpPr>
          <p:spPr>
            <a:xfrm>
              <a:off x="7216346" y="2965621"/>
              <a:ext cx="799069" cy="673751"/>
            </a:xfrm>
            <a:prstGeom prst="ellipse">
              <a:avLst/>
            </a:prstGeom>
            <a:noFill/>
            <a:ln w="57150">
              <a:solidFill>
                <a:srgbClr val="F27E89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7626" y="3819311"/>
              <a:ext cx="8608541" cy="575730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277626" y="2982093"/>
              <a:ext cx="628536" cy="369332"/>
            </a:xfrm>
            <a:prstGeom prst="rect">
              <a:avLst/>
            </a:prstGeom>
            <a:solidFill>
              <a:srgbClr val="94C3BB"/>
            </a:solidFill>
            <a:ln>
              <a:solidFill>
                <a:srgbClr val="94C3BB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타이포_스톰 B" panose="02020503020101020101" pitchFamily="18" charset="-127"/>
                  <a:ea typeface="타이포_스톰 B" panose="02020503020101020101" pitchFamily="18" charset="-127"/>
                </a:rPr>
                <a:t>등록</a:t>
              </a:r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277626" y="3398086"/>
              <a:ext cx="1765357" cy="34187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dirty="0" smtClean="0">
                  <a:solidFill>
                    <a:prstClr val="white"/>
                  </a:solidFill>
                  <a:latin typeface="타이포_스톰 B" panose="02020503020101020101" pitchFamily="18" charset="-127"/>
                  <a:ea typeface="타이포_스톰 B" panose="02020503020101020101" pitchFamily="18" charset="-127"/>
                </a:rPr>
                <a:t>mapper</a:t>
              </a:r>
              <a:endParaRPr lang="ko-KR" altLang="en-US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76074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7E6E6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의사소통관리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회의록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993" y="741405"/>
            <a:ext cx="8822812" cy="3076831"/>
          </a:xfrm>
          <a:prstGeom prst="rect">
            <a:avLst/>
          </a:prstGeom>
        </p:spPr>
      </p:pic>
      <p:grpSp>
        <p:nvGrpSpPr>
          <p:cNvPr id="5" name="그룹 4"/>
          <p:cNvGrpSpPr/>
          <p:nvPr/>
        </p:nvGrpSpPr>
        <p:grpSpPr>
          <a:xfrm>
            <a:off x="1328352" y="1085850"/>
            <a:ext cx="7667365" cy="3016282"/>
            <a:chOff x="1328352" y="1085850"/>
            <a:chExt cx="7667365" cy="3016282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28352" y="1085850"/>
              <a:ext cx="5394976" cy="3016282"/>
            </a:xfrm>
            <a:prstGeom prst="rect">
              <a:avLst/>
            </a:prstGeom>
          </p:spPr>
        </p:pic>
        <p:sp>
          <p:nvSpPr>
            <p:cNvPr id="9" name="타원 8"/>
            <p:cNvSpPr/>
            <p:nvPr/>
          </p:nvSpPr>
          <p:spPr>
            <a:xfrm>
              <a:off x="8196648" y="2842621"/>
              <a:ext cx="799069" cy="673751"/>
            </a:xfrm>
            <a:prstGeom prst="ellipse">
              <a:avLst/>
            </a:prstGeom>
            <a:noFill/>
            <a:ln w="57150">
              <a:solidFill>
                <a:srgbClr val="F27E89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421" y="790382"/>
            <a:ext cx="8840010" cy="3107209"/>
          </a:xfrm>
          <a:prstGeom prst="rect">
            <a:avLst/>
          </a:prstGeom>
        </p:spPr>
      </p:pic>
      <p:grpSp>
        <p:nvGrpSpPr>
          <p:cNvPr id="11" name="그룹 10"/>
          <p:cNvGrpSpPr/>
          <p:nvPr/>
        </p:nvGrpSpPr>
        <p:grpSpPr>
          <a:xfrm>
            <a:off x="2842054" y="2029761"/>
            <a:ext cx="6072445" cy="4581963"/>
            <a:chOff x="2842054" y="2029761"/>
            <a:chExt cx="6072445" cy="4581963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42055" y="2842621"/>
              <a:ext cx="6072444" cy="3769103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2842054" y="2029761"/>
              <a:ext cx="1285103" cy="369332"/>
            </a:xfrm>
            <a:prstGeom prst="rect">
              <a:avLst/>
            </a:prstGeom>
            <a:solidFill>
              <a:srgbClr val="94C3BB"/>
            </a:solidFill>
            <a:ln>
              <a:solidFill>
                <a:srgbClr val="94C3BB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타이포_스톰 B" panose="02020503020101020101" pitchFamily="18" charset="-127"/>
                  <a:ea typeface="타이포_스톰 B" panose="02020503020101020101" pitchFamily="18" charset="-127"/>
                </a:rPr>
                <a:t>파일업로드</a:t>
              </a:r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2842055" y="2445754"/>
              <a:ext cx="1765357" cy="34187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dirty="0" smtClean="0">
                  <a:solidFill>
                    <a:prstClr val="white"/>
                  </a:solidFill>
                  <a:latin typeface="타이포_스톰 B" panose="02020503020101020101" pitchFamily="18" charset="-127"/>
                  <a:ea typeface="타이포_스톰 B" panose="02020503020101020101" pitchFamily="18" charset="-127"/>
                </a:rPr>
                <a:t>mapper</a:t>
              </a:r>
              <a:endParaRPr lang="ko-KR" altLang="en-US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61698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rgbClr val="E7E6E6">
                      <a:lumMod val="50000"/>
                    </a:srgbClr>
                  </a:solidFill>
                </a:rPr>
                <a:t> </a:t>
              </a:r>
              <a:endParaRPr lang="ko-KR" altLang="en-US" dirty="0">
                <a:solidFill>
                  <a:srgbClr val="E7E6E6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APP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의사소통관리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공지사항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525582" y="662261"/>
            <a:ext cx="2884883" cy="5937747"/>
            <a:chOff x="525582" y="662261"/>
            <a:chExt cx="2884883" cy="5937747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5582" y="662261"/>
              <a:ext cx="2884883" cy="5937747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576649" y="1079157"/>
              <a:ext cx="2776151" cy="46626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649" y="1079156"/>
            <a:ext cx="2804914" cy="466261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7599" y="1571502"/>
            <a:ext cx="3889489" cy="925213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076500" y="766978"/>
            <a:ext cx="866203" cy="369332"/>
          </a:xfrm>
          <a:prstGeom prst="rect">
            <a:avLst/>
          </a:prstGeom>
          <a:solidFill>
            <a:srgbClr val="94C3BB"/>
          </a:solidFill>
          <a:ln>
            <a:solidFill>
              <a:srgbClr val="94C3BB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리스트</a:t>
            </a:r>
            <a:endParaRPr lang="ko-KR" altLang="en-US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4076501" y="1182971"/>
            <a:ext cx="1294570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layout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4076501" y="2731527"/>
            <a:ext cx="1039196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java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76500" y="3091333"/>
            <a:ext cx="4888803" cy="3590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819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rgbClr val="E7E6E6">
                      <a:lumMod val="50000"/>
                    </a:srgbClr>
                  </a:solidFill>
                </a:rPr>
                <a:t> </a:t>
              </a:r>
              <a:endParaRPr lang="ko-KR" altLang="en-US" dirty="0">
                <a:solidFill>
                  <a:srgbClr val="E7E6E6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APP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의사소통관리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공지사항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525582" y="662261"/>
            <a:ext cx="2884883" cy="5937747"/>
            <a:chOff x="525582" y="662261"/>
            <a:chExt cx="2884883" cy="5937747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5582" y="662261"/>
              <a:ext cx="2884883" cy="5937747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576649" y="1079157"/>
              <a:ext cx="2776151" cy="46626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243" y="1065770"/>
            <a:ext cx="2820961" cy="468938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6500" y="1783864"/>
            <a:ext cx="2943225" cy="28575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076500" y="766978"/>
            <a:ext cx="866203" cy="369332"/>
          </a:xfrm>
          <a:prstGeom prst="rect">
            <a:avLst/>
          </a:prstGeom>
          <a:solidFill>
            <a:srgbClr val="94C3BB"/>
          </a:solidFill>
          <a:ln>
            <a:solidFill>
              <a:srgbClr val="94C3BB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글쓰기</a:t>
            </a:r>
            <a:endParaRPr lang="ko-KR" altLang="en-US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076501" y="1182971"/>
            <a:ext cx="1294570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layout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76815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021"/>
          <a:stretch/>
        </p:blipFill>
        <p:spPr>
          <a:xfrm>
            <a:off x="3204519" y="1902945"/>
            <a:ext cx="2877606" cy="661457"/>
          </a:xfrm>
          <a:prstGeom prst="rect">
            <a:avLst/>
          </a:prstGeom>
        </p:spPr>
      </p:pic>
      <p:grpSp>
        <p:nvGrpSpPr>
          <p:cNvPr id="5" name="그룹 4"/>
          <p:cNvGrpSpPr/>
          <p:nvPr/>
        </p:nvGrpSpPr>
        <p:grpSpPr>
          <a:xfrm>
            <a:off x="2895599" y="2567275"/>
            <a:ext cx="3480487" cy="48901"/>
            <a:chOff x="0" y="6058453"/>
            <a:chExt cx="9152314" cy="49876"/>
          </a:xfrm>
        </p:grpSpPr>
        <p:sp>
          <p:nvSpPr>
            <p:cNvPr id="6" name="직사각형 5"/>
            <p:cNvSpPr/>
            <p:nvPr/>
          </p:nvSpPr>
          <p:spPr>
            <a:xfrm>
              <a:off x="0" y="6058453"/>
              <a:ext cx="9144000" cy="49876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705004" y="6061421"/>
              <a:ext cx="4447310" cy="43978"/>
            </a:xfrm>
            <a:prstGeom prst="rect">
              <a:avLst/>
            </a:prstGeom>
            <a:solidFill>
              <a:srgbClr val="FDBBC1"/>
            </a:solidFill>
            <a:ln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8" name="직사각형 7"/>
          <p:cNvSpPr/>
          <p:nvPr/>
        </p:nvSpPr>
        <p:spPr>
          <a:xfrm>
            <a:off x="4595" y="2904002"/>
            <a:ext cx="9143999" cy="557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>
                <a:solidFill>
                  <a:srgbClr val="E7E6E6">
                    <a:lumMod val="25000"/>
                  </a:srgb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프로젝트 </a:t>
            </a:r>
            <a:endParaRPr lang="en-US" altLang="ko-KR" sz="2800" dirty="0" smtClean="0">
              <a:solidFill>
                <a:srgbClr val="E7E6E6">
                  <a:lumMod val="25000"/>
                </a:srgb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  <a:p>
            <a:pPr algn="ctr"/>
            <a:r>
              <a:rPr lang="ko-KR" altLang="en-US" sz="2800" dirty="0" smtClean="0">
                <a:solidFill>
                  <a:srgbClr val="E7E6E6">
                    <a:lumMod val="25000"/>
                  </a:srgb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일정관리</a:t>
            </a:r>
            <a:endParaRPr lang="ko-KR" altLang="en-US" sz="2800" dirty="0">
              <a:solidFill>
                <a:srgbClr val="E7E6E6">
                  <a:lumMod val="25000"/>
                </a:srgb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 rot="10800000">
            <a:off x="3284078" y="3685324"/>
            <a:ext cx="2718487" cy="45719"/>
            <a:chOff x="0" y="6058453"/>
            <a:chExt cx="9152314" cy="49876"/>
          </a:xfrm>
        </p:grpSpPr>
        <p:sp>
          <p:nvSpPr>
            <p:cNvPr id="11" name="직사각형 10"/>
            <p:cNvSpPr/>
            <p:nvPr/>
          </p:nvSpPr>
          <p:spPr>
            <a:xfrm>
              <a:off x="0" y="6058453"/>
              <a:ext cx="9144000" cy="49876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4705004" y="6061421"/>
              <a:ext cx="4447310" cy="43978"/>
            </a:xfrm>
            <a:prstGeom prst="rect">
              <a:avLst/>
            </a:prstGeom>
            <a:solidFill>
              <a:srgbClr val="FDBBC1"/>
            </a:solidFill>
            <a:ln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4346806" y="3882924"/>
            <a:ext cx="522900" cy="24622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solidFill>
                  <a:srgbClr val="E7E6E6">
                    <a:lumMod val="50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전현규</a:t>
            </a:r>
            <a:endParaRPr lang="ko-KR" altLang="en-US" sz="1000" dirty="0">
              <a:solidFill>
                <a:srgbClr val="E7E6E6">
                  <a:lumMod val="50000"/>
                </a:srgb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75494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7E6E6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 </a:t>
            </a:r>
            <a:r>
              <a:rPr lang="ko-KR" altLang="en-US" sz="200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프로젝트추가</a:t>
            </a:r>
            <a:r>
              <a:rPr lang="en-US" altLang="ko-KR" sz="200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(CEO, CTO)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200" y="936804"/>
            <a:ext cx="6987480" cy="4006059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0152" y="3037979"/>
            <a:ext cx="5515745" cy="495369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32" y="5463420"/>
            <a:ext cx="8621328" cy="914528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32" y="3285664"/>
            <a:ext cx="5039428" cy="2076740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cxnSp>
        <p:nvCxnSpPr>
          <p:cNvPr id="9" name="직선 화살표 연결선 8"/>
          <p:cNvCxnSpPr/>
          <p:nvPr/>
        </p:nvCxnSpPr>
        <p:spPr>
          <a:xfrm flipH="1">
            <a:off x="5438024" y="4407114"/>
            <a:ext cx="679260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6336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7E6E6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 </a:t>
            </a:r>
            <a:r>
              <a:rPr lang="ko-KR" altLang="en-US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간트차트</a:t>
            </a:r>
            <a:r>
              <a:rPr lang="en-US" altLang="ko-KR" sz="200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(PM)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200" y="845910"/>
            <a:ext cx="8640000" cy="4211233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1069" y="1383571"/>
            <a:ext cx="7019054" cy="1617837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4090" y="671806"/>
            <a:ext cx="3376033" cy="602297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8696" y="3091332"/>
            <a:ext cx="7163800" cy="447737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2864" y="4384747"/>
            <a:ext cx="5958336" cy="2131678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6821" y="3646898"/>
            <a:ext cx="4435675" cy="630019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sp>
        <p:nvSpPr>
          <p:cNvPr id="17" name="직사각형 16"/>
          <p:cNvSpPr/>
          <p:nvPr/>
        </p:nvSpPr>
        <p:spPr>
          <a:xfrm>
            <a:off x="5217445" y="5646551"/>
            <a:ext cx="2854425" cy="3392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refno </a:t>
            </a:r>
            <a:r>
              <a:rPr lang="ko-KR" altLang="en-US" sz="140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기준으로 계층형 구조 호출</a:t>
            </a:r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3219450" y="5972175"/>
            <a:ext cx="3114675" cy="4096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6307" y="3628993"/>
            <a:ext cx="3619318" cy="2717982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725" y="3628993"/>
            <a:ext cx="3761543" cy="1081988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1928" y="6329074"/>
            <a:ext cx="4203336" cy="234000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3684809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7" grpId="1"/>
      <p:bldP spid="15" grpId="0" animBg="1"/>
      <p:bldP spid="15" grpId="1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rgbClr val="E7E6E6">
                      <a:lumMod val="50000"/>
                    </a:srgbClr>
                  </a:solidFill>
                </a:rPr>
                <a:t>웹 화면</a:t>
              </a:r>
              <a:r>
                <a:rPr lang="en-US" altLang="ko-KR" dirty="0" smtClean="0">
                  <a:solidFill>
                    <a:srgbClr val="E7E6E6">
                      <a:lumMod val="50000"/>
                    </a:srgbClr>
                  </a:solidFill>
                </a:rPr>
                <a:t>/</a:t>
              </a:r>
              <a:r>
                <a:rPr lang="ko-KR" altLang="en-US" dirty="0" smtClean="0">
                  <a:solidFill>
                    <a:srgbClr val="E7E6E6">
                      <a:lumMod val="50000"/>
                    </a:srgbClr>
                  </a:solidFill>
                </a:rPr>
                <a:t>핵심코드</a:t>
              </a:r>
              <a:endParaRPr lang="ko-KR" altLang="en-US" dirty="0">
                <a:solidFill>
                  <a:srgbClr val="E7E6E6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 </a:t>
            </a:r>
            <a:r>
              <a:rPr lang="ko-KR" altLang="en-US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간트차트</a:t>
            </a:r>
            <a:r>
              <a:rPr lang="en-US" altLang="ko-KR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(</a:t>
            </a:r>
            <a:r>
              <a:rPr lang="ko-KR" altLang="en-US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팀원</a:t>
            </a:r>
            <a:r>
              <a:rPr lang="en-US" altLang="ko-KR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)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200" y="919876"/>
            <a:ext cx="8640000" cy="4100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495" y="3092887"/>
            <a:ext cx="7898519" cy="386112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7096" y="3591882"/>
            <a:ext cx="6094364" cy="2922444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787" y="5352134"/>
            <a:ext cx="5379491" cy="1162192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sp>
        <p:nvSpPr>
          <p:cNvPr id="13" name="직사각형 12"/>
          <p:cNvSpPr/>
          <p:nvPr/>
        </p:nvSpPr>
        <p:spPr>
          <a:xfrm>
            <a:off x="2857500" y="4422790"/>
            <a:ext cx="5770514" cy="35643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15" name="꺾인 연결선 14"/>
          <p:cNvCxnSpPr>
            <a:stCxn id="13" idx="2"/>
            <a:endCxn id="12" idx="3"/>
          </p:cNvCxnSpPr>
          <p:nvPr/>
        </p:nvCxnSpPr>
        <p:spPr>
          <a:xfrm rot="5400000">
            <a:off x="5096517" y="5286990"/>
            <a:ext cx="1154002" cy="138479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200" y="1510739"/>
            <a:ext cx="5379491" cy="3732708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sp>
        <p:nvSpPr>
          <p:cNvPr id="16" name="직사각형 15"/>
          <p:cNvSpPr/>
          <p:nvPr/>
        </p:nvSpPr>
        <p:spPr>
          <a:xfrm>
            <a:off x="3228975" y="5638801"/>
            <a:ext cx="3790950" cy="19550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23" name="직선 화살표 연결선 22"/>
          <p:cNvCxnSpPr>
            <a:stCxn id="16" idx="0"/>
          </p:cNvCxnSpPr>
          <p:nvPr/>
        </p:nvCxnSpPr>
        <p:spPr>
          <a:xfrm flipH="1" flipV="1">
            <a:off x="2857502" y="5243447"/>
            <a:ext cx="2266948" cy="39535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/>
          <p:cNvSpPr/>
          <p:nvPr/>
        </p:nvSpPr>
        <p:spPr>
          <a:xfrm>
            <a:off x="2274772" y="2499735"/>
            <a:ext cx="3329506" cy="6967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위쪽은 자신의 업무가 속하는 상위업무를 호출</a:t>
            </a:r>
            <a:r>
              <a:rPr lang="en-US" altLang="ko-KR" sz="140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, </a:t>
            </a:r>
            <a:r>
              <a:rPr lang="ko-KR" altLang="en-US" sz="140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아래쪽은 자신의 업무를 호출하여 </a:t>
            </a:r>
            <a:r>
              <a:rPr lang="en-US" altLang="ko-KR" sz="140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UNION ALL</a:t>
            </a:r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476309" y="3069367"/>
            <a:ext cx="876241" cy="13064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0276" y="3693216"/>
            <a:ext cx="3965948" cy="1068318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0276" y="4814474"/>
            <a:ext cx="3987609" cy="1388656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0276" y="6282485"/>
            <a:ext cx="3663254" cy="225200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3401079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16" grpId="0" animBg="1"/>
      <p:bldP spid="16" grpId="1" animBg="1"/>
      <p:bldP spid="27" grpId="0"/>
      <p:bldP spid="27" grpId="1"/>
      <p:bldP spid="28" grpId="0" animBg="1"/>
      <p:bldP spid="28" grpId="1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021"/>
          <a:stretch/>
        </p:blipFill>
        <p:spPr>
          <a:xfrm>
            <a:off x="3204519" y="1902945"/>
            <a:ext cx="2877606" cy="661457"/>
          </a:xfrm>
          <a:prstGeom prst="rect">
            <a:avLst/>
          </a:prstGeom>
        </p:spPr>
      </p:pic>
      <p:grpSp>
        <p:nvGrpSpPr>
          <p:cNvPr id="5" name="그룹 4"/>
          <p:cNvGrpSpPr/>
          <p:nvPr/>
        </p:nvGrpSpPr>
        <p:grpSpPr>
          <a:xfrm>
            <a:off x="2895599" y="2567275"/>
            <a:ext cx="3480487" cy="48901"/>
            <a:chOff x="0" y="6058453"/>
            <a:chExt cx="9152314" cy="49876"/>
          </a:xfrm>
        </p:grpSpPr>
        <p:sp>
          <p:nvSpPr>
            <p:cNvPr id="6" name="직사각형 5"/>
            <p:cNvSpPr/>
            <p:nvPr/>
          </p:nvSpPr>
          <p:spPr>
            <a:xfrm>
              <a:off x="0" y="6058453"/>
              <a:ext cx="9144000" cy="49876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705004" y="6061421"/>
              <a:ext cx="4447310" cy="43978"/>
            </a:xfrm>
            <a:prstGeom prst="rect">
              <a:avLst/>
            </a:prstGeom>
            <a:solidFill>
              <a:srgbClr val="FDBBC1"/>
            </a:solidFill>
            <a:ln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8" name="직사각형 7"/>
          <p:cNvSpPr/>
          <p:nvPr/>
        </p:nvSpPr>
        <p:spPr>
          <a:xfrm>
            <a:off x="4595" y="2904002"/>
            <a:ext cx="9143999" cy="557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>
                <a:solidFill>
                  <a:srgbClr val="E7E6E6">
                    <a:lumMod val="25000"/>
                  </a:srgb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프로젝트 </a:t>
            </a:r>
            <a:endParaRPr lang="en-US" altLang="ko-KR" sz="2800" dirty="0" smtClean="0">
              <a:solidFill>
                <a:srgbClr val="E7E6E6">
                  <a:lumMod val="25000"/>
                </a:srgb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  <a:p>
            <a:pPr algn="ctr"/>
            <a:r>
              <a:rPr lang="ko-KR" altLang="en-US" sz="2800" dirty="0" smtClean="0">
                <a:solidFill>
                  <a:srgbClr val="E7E6E6">
                    <a:lumMod val="25000"/>
                  </a:srgb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총괄</a:t>
            </a:r>
            <a:r>
              <a:rPr lang="en-US" altLang="ko-KR" sz="2800" dirty="0" smtClean="0">
                <a:solidFill>
                  <a:srgbClr val="E7E6E6">
                    <a:lumMod val="25000"/>
                  </a:srgb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/</a:t>
            </a:r>
            <a:r>
              <a:rPr lang="ko-KR" altLang="en-US" sz="2800" dirty="0" smtClean="0">
                <a:solidFill>
                  <a:srgbClr val="E7E6E6">
                    <a:lumMod val="25000"/>
                  </a:srgb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통합관리</a:t>
            </a:r>
            <a:endParaRPr lang="ko-KR" altLang="en-US" sz="2800" dirty="0">
              <a:solidFill>
                <a:srgbClr val="E7E6E6">
                  <a:lumMod val="25000"/>
                </a:srgb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 rot="10800000">
            <a:off x="3284078" y="3685324"/>
            <a:ext cx="2718487" cy="45719"/>
            <a:chOff x="0" y="6058453"/>
            <a:chExt cx="9152314" cy="49876"/>
          </a:xfrm>
        </p:grpSpPr>
        <p:sp>
          <p:nvSpPr>
            <p:cNvPr id="11" name="직사각형 10"/>
            <p:cNvSpPr/>
            <p:nvPr/>
          </p:nvSpPr>
          <p:spPr>
            <a:xfrm>
              <a:off x="0" y="6058453"/>
              <a:ext cx="9144000" cy="49876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4705004" y="6061421"/>
              <a:ext cx="4447310" cy="43978"/>
            </a:xfrm>
            <a:prstGeom prst="rect">
              <a:avLst/>
            </a:prstGeom>
            <a:solidFill>
              <a:srgbClr val="FDBBC1"/>
            </a:solidFill>
            <a:ln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4346806" y="3882924"/>
            <a:ext cx="516488" cy="24622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solidFill>
                  <a:srgbClr val="E7E6E6">
                    <a:lumMod val="50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유재인</a:t>
            </a:r>
            <a:endParaRPr lang="ko-KR" altLang="en-US" sz="1000" dirty="0">
              <a:solidFill>
                <a:srgbClr val="E7E6E6">
                  <a:lumMod val="50000"/>
                </a:srgb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56161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rgbClr val="E7E6E6">
                      <a:lumMod val="50000"/>
                    </a:srgbClr>
                  </a:solidFill>
                </a:rPr>
                <a:t>웹 화면</a:t>
              </a:r>
              <a:r>
                <a:rPr lang="en-US" altLang="ko-KR" dirty="0" smtClean="0">
                  <a:solidFill>
                    <a:srgbClr val="E7E6E6">
                      <a:lumMod val="50000"/>
                    </a:srgbClr>
                  </a:solidFill>
                </a:rPr>
                <a:t>/</a:t>
              </a:r>
              <a:r>
                <a:rPr lang="ko-KR" altLang="en-US" dirty="0" smtClean="0">
                  <a:solidFill>
                    <a:srgbClr val="E7E6E6">
                      <a:lumMod val="50000"/>
                    </a:srgbClr>
                  </a:solidFill>
                </a:rPr>
                <a:t>핵심코드</a:t>
              </a:r>
              <a:endParaRPr lang="ko-KR" altLang="en-US" dirty="0">
                <a:solidFill>
                  <a:srgbClr val="E7E6E6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 </a:t>
            </a:r>
            <a:r>
              <a:rPr lang="ko-KR" altLang="en-US" sz="20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대시보드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(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팀원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)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21" name="그림 20" descr="0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200" y="810000"/>
            <a:ext cx="86400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354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C3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90615" y="560173"/>
            <a:ext cx="8962769" cy="62030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463" b="69650"/>
          <a:stretch/>
        </p:blipFill>
        <p:spPr>
          <a:xfrm>
            <a:off x="7158681" y="140043"/>
            <a:ext cx="1894703" cy="420130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181231" y="197709"/>
            <a:ext cx="5815915" cy="4695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R</a:t>
            </a:r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equirements </a:t>
            </a:r>
            <a:r>
              <a:rPr lang="en-US" altLang="ko-KR" sz="2400" dirty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D</a:t>
            </a:r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ocumentation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246" y="2203326"/>
            <a:ext cx="6829425" cy="183832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996246" y="1680521"/>
            <a:ext cx="2183560" cy="461665"/>
          </a:xfrm>
          <a:prstGeom prst="rect">
            <a:avLst/>
          </a:prstGeom>
          <a:solidFill>
            <a:srgbClr val="94C3BB"/>
          </a:solidFill>
          <a:ln>
            <a:solidFill>
              <a:srgbClr val="94C3BB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전체진행일정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9254"/>
          <a:stretch/>
        </p:blipFill>
        <p:spPr>
          <a:xfrm>
            <a:off x="58189" y="5449496"/>
            <a:ext cx="9085811" cy="1313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870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rgbClr val="E7E6E6">
                      <a:lumMod val="50000"/>
                    </a:srgbClr>
                  </a:solidFill>
                </a:rPr>
                <a:t>웹 화면</a:t>
              </a:r>
              <a:r>
                <a:rPr lang="en-US" altLang="ko-KR" dirty="0" smtClean="0">
                  <a:solidFill>
                    <a:srgbClr val="E7E6E6">
                      <a:lumMod val="50000"/>
                    </a:srgbClr>
                  </a:solidFill>
                </a:rPr>
                <a:t>/</a:t>
              </a:r>
              <a:r>
                <a:rPr lang="ko-KR" altLang="en-US" dirty="0" smtClean="0">
                  <a:solidFill>
                    <a:srgbClr val="E7E6E6">
                      <a:lumMod val="50000"/>
                    </a:srgbClr>
                  </a:solidFill>
                </a:rPr>
                <a:t>핵심코드</a:t>
              </a:r>
              <a:endParaRPr lang="ko-KR" altLang="en-US" dirty="0">
                <a:solidFill>
                  <a:srgbClr val="E7E6E6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 </a:t>
            </a:r>
            <a:r>
              <a:rPr lang="ko-KR" altLang="en-US" sz="20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대시보드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(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팀원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)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8" name="그림 7" descr="0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200" y="810000"/>
            <a:ext cx="8640000" cy="1525621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41200" y="1355608"/>
            <a:ext cx="8640000" cy="52812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41200" y="1023938"/>
            <a:ext cx="8640000" cy="43072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82742814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2" dur="2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0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0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rgbClr val="E7E6E6">
                      <a:lumMod val="50000"/>
                    </a:srgbClr>
                  </a:solidFill>
                </a:rPr>
                <a:t>웹 화면</a:t>
              </a:r>
              <a:r>
                <a:rPr lang="en-US" altLang="ko-KR" dirty="0" smtClean="0">
                  <a:solidFill>
                    <a:srgbClr val="E7E6E6">
                      <a:lumMod val="50000"/>
                    </a:srgbClr>
                  </a:solidFill>
                </a:rPr>
                <a:t>/</a:t>
              </a:r>
              <a:r>
                <a:rPr lang="ko-KR" altLang="en-US" dirty="0" smtClean="0">
                  <a:solidFill>
                    <a:srgbClr val="E7E6E6">
                      <a:lumMod val="50000"/>
                    </a:srgbClr>
                  </a:solidFill>
                </a:rPr>
                <a:t>핵심코드</a:t>
              </a:r>
              <a:endParaRPr lang="ko-KR" altLang="en-US" dirty="0">
                <a:solidFill>
                  <a:srgbClr val="E7E6E6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 </a:t>
            </a:r>
            <a:r>
              <a:rPr lang="ko-KR" altLang="en-US" sz="20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대시보드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(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팀원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)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11" name="그림 10" descr="0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200" y="810000"/>
            <a:ext cx="8640000" cy="4165289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41200" y="904875"/>
            <a:ext cx="8640000" cy="3781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41200" y="1080000"/>
            <a:ext cx="8640000" cy="48501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64277602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2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1" dur="2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20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rgbClr val="E7E6E6">
                      <a:lumMod val="50000"/>
                    </a:srgbClr>
                  </a:solidFill>
                </a:rPr>
                <a:t>웹 화면</a:t>
              </a:r>
              <a:r>
                <a:rPr lang="en-US" altLang="ko-KR" dirty="0" smtClean="0">
                  <a:solidFill>
                    <a:srgbClr val="E7E6E6">
                      <a:lumMod val="50000"/>
                    </a:srgbClr>
                  </a:solidFill>
                </a:rPr>
                <a:t>/</a:t>
              </a:r>
              <a:r>
                <a:rPr lang="ko-KR" altLang="en-US" dirty="0" smtClean="0">
                  <a:solidFill>
                    <a:srgbClr val="E7E6E6">
                      <a:lumMod val="50000"/>
                    </a:srgbClr>
                  </a:solidFill>
                </a:rPr>
                <a:t>핵심코드</a:t>
              </a:r>
              <a:endParaRPr lang="ko-KR" altLang="en-US" dirty="0">
                <a:solidFill>
                  <a:srgbClr val="E7E6E6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 </a:t>
            </a:r>
            <a:r>
              <a:rPr lang="ko-KR" altLang="en-US" sz="20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대시보드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(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팀원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)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11" name="그림 10" descr="0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212" y="662299"/>
            <a:ext cx="3429000" cy="5943600"/>
          </a:xfrm>
          <a:prstGeom prst="rect">
            <a:avLst/>
          </a:prstGeom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41200" y="810000"/>
            <a:ext cx="8640000" cy="1615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23925" y="1000125"/>
            <a:ext cx="7296150" cy="4857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409700" y="895350"/>
            <a:ext cx="6324600" cy="5067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41904008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2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xit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11" dur="2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8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6" dur="20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2000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2000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20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rgbClr val="E7E6E6">
                      <a:lumMod val="50000"/>
                    </a:srgbClr>
                  </a:solidFill>
                </a:rPr>
                <a:t>웹 화면</a:t>
              </a:r>
              <a:r>
                <a:rPr lang="en-US" altLang="ko-KR" dirty="0" smtClean="0">
                  <a:solidFill>
                    <a:srgbClr val="E7E6E6">
                      <a:lumMod val="50000"/>
                    </a:srgbClr>
                  </a:solidFill>
                </a:rPr>
                <a:t>/</a:t>
              </a:r>
              <a:r>
                <a:rPr lang="ko-KR" altLang="en-US" dirty="0" smtClean="0">
                  <a:solidFill>
                    <a:srgbClr val="E7E6E6">
                      <a:lumMod val="50000"/>
                    </a:srgbClr>
                  </a:solidFill>
                </a:rPr>
                <a:t>핵심코드</a:t>
              </a:r>
              <a:endParaRPr lang="ko-KR" altLang="en-US" dirty="0">
                <a:solidFill>
                  <a:srgbClr val="E7E6E6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 </a:t>
            </a:r>
            <a:r>
              <a:rPr lang="ko-KR" altLang="en-US" sz="20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대시보드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(PM)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21" name="그림 20" descr="0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200" y="810000"/>
            <a:ext cx="86400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881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rgbClr val="E7E6E6">
                      <a:lumMod val="50000"/>
                    </a:srgbClr>
                  </a:solidFill>
                </a:rPr>
                <a:t>웹 화면</a:t>
              </a:r>
              <a:r>
                <a:rPr lang="en-US" altLang="ko-KR" dirty="0" smtClean="0">
                  <a:solidFill>
                    <a:srgbClr val="E7E6E6">
                      <a:lumMod val="50000"/>
                    </a:srgbClr>
                  </a:solidFill>
                </a:rPr>
                <a:t>/</a:t>
              </a:r>
              <a:r>
                <a:rPr lang="ko-KR" altLang="en-US" dirty="0" smtClean="0">
                  <a:solidFill>
                    <a:srgbClr val="E7E6E6">
                      <a:lumMod val="50000"/>
                    </a:srgbClr>
                  </a:solidFill>
                </a:rPr>
                <a:t>핵심코드</a:t>
              </a:r>
              <a:endParaRPr lang="ko-KR" altLang="en-US" dirty="0">
                <a:solidFill>
                  <a:srgbClr val="E7E6E6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 </a:t>
            </a:r>
            <a:r>
              <a:rPr lang="ko-KR" altLang="en-US" sz="20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대시보드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(PM)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12" name="그림 11" descr="0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200" y="768623"/>
            <a:ext cx="8640000" cy="5027484"/>
          </a:xfrm>
          <a:prstGeom prst="rect">
            <a:avLst/>
          </a:prstGeom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41200" y="810000"/>
            <a:ext cx="8640000" cy="5390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99827757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2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" y="2838095"/>
            <a:ext cx="9143999" cy="557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R</a:t>
            </a:r>
            <a:r>
              <a:rPr lang="en-US" altLang="ko-KR" sz="3200" dirty="0" smtClean="0">
                <a:solidFill>
                  <a:srgbClr val="94C3BB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eview</a:t>
            </a:r>
            <a:endParaRPr lang="ko-KR" altLang="en-US" sz="3200" dirty="0">
              <a:solidFill>
                <a:srgbClr val="94C3BB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-8315" y="3855304"/>
            <a:ext cx="9144000" cy="3002696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/>
          </a:p>
        </p:txBody>
      </p:sp>
      <p:grpSp>
        <p:nvGrpSpPr>
          <p:cNvPr id="6" name="그룹 5"/>
          <p:cNvGrpSpPr/>
          <p:nvPr/>
        </p:nvGrpSpPr>
        <p:grpSpPr>
          <a:xfrm>
            <a:off x="-8315" y="2239514"/>
            <a:ext cx="9152314" cy="138420"/>
            <a:chOff x="0" y="6058453"/>
            <a:chExt cx="9152314" cy="49876"/>
          </a:xfrm>
        </p:grpSpPr>
        <p:sp>
          <p:nvSpPr>
            <p:cNvPr id="7" name="직사각형 6"/>
            <p:cNvSpPr/>
            <p:nvPr/>
          </p:nvSpPr>
          <p:spPr>
            <a:xfrm>
              <a:off x="0" y="6058453"/>
              <a:ext cx="9144000" cy="49876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705004" y="6061421"/>
              <a:ext cx="4447310" cy="43978"/>
            </a:xfrm>
            <a:prstGeom prst="rect">
              <a:avLst/>
            </a:prstGeom>
            <a:solidFill>
              <a:srgbClr val="FDBBC1"/>
            </a:solidFill>
            <a:ln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6032" y="968808"/>
            <a:ext cx="3534109" cy="1318748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1" y="3740091"/>
            <a:ext cx="9144000" cy="49876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4224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37332" y="180710"/>
            <a:ext cx="1598141" cy="557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회의록</a:t>
            </a:r>
            <a:endParaRPr lang="ko-KR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6511815"/>
            <a:ext cx="9144000" cy="370703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9254"/>
          <a:stretch/>
        </p:blipFill>
        <p:spPr>
          <a:xfrm>
            <a:off x="37332" y="5247474"/>
            <a:ext cx="9085811" cy="1313769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0" y="581864"/>
            <a:ext cx="9144000" cy="71220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706" y="900554"/>
            <a:ext cx="8939898" cy="3605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233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37332" y="197186"/>
            <a:ext cx="2508160" cy="557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I</a:t>
            </a:r>
            <a:r>
              <a:rPr lang="en-US" altLang="ko-KR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SSUE </a:t>
            </a:r>
            <a:r>
              <a:rPr lang="en-US" altLang="ko-KR" sz="32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L</a:t>
            </a:r>
            <a:r>
              <a:rPr lang="en-US" altLang="ko-KR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ist</a:t>
            </a:r>
            <a:endParaRPr lang="ko-KR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6511815"/>
            <a:ext cx="9144000" cy="370703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9254"/>
          <a:stretch/>
        </p:blipFill>
        <p:spPr>
          <a:xfrm>
            <a:off x="37332" y="5247474"/>
            <a:ext cx="9085811" cy="1313769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0" y="581864"/>
            <a:ext cx="9144000" cy="71220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502" y="1138912"/>
            <a:ext cx="8951469" cy="3205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838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37332" y="197186"/>
            <a:ext cx="2804722" cy="557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smtClean="0">
                <a:solidFill>
                  <a:schemeClr val="bg2">
                    <a:lumMod val="25000"/>
                  </a:scheme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차주 진행 계획</a:t>
            </a:r>
            <a:endParaRPr lang="ko-KR" altLang="en-US" sz="3200" dirty="0">
              <a:solidFill>
                <a:schemeClr val="bg2">
                  <a:lumMod val="25000"/>
                </a:scheme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6511815"/>
            <a:ext cx="9144000" cy="370703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9254"/>
          <a:stretch/>
        </p:blipFill>
        <p:spPr>
          <a:xfrm>
            <a:off x="37332" y="5247474"/>
            <a:ext cx="9085811" cy="1313769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0" y="581864"/>
            <a:ext cx="9144000" cy="71220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32" y="1310461"/>
            <a:ext cx="9031245" cy="3438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175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021"/>
          <a:stretch/>
        </p:blipFill>
        <p:spPr>
          <a:xfrm>
            <a:off x="0" y="4756127"/>
            <a:ext cx="9144000" cy="2101873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-2115" y="2563625"/>
            <a:ext cx="9143999" cy="557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T</a:t>
            </a:r>
            <a:r>
              <a:rPr lang="en-US" altLang="ko-KR" sz="3200" dirty="0" smtClean="0">
                <a:solidFill>
                  <a:srgbClr val="94C3BB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HANK</a:t>
            </a:r>
            <a:r>
              <a:rPr lang="en-US" altLang="ko-KR" sz="32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Y</a:t>
            </a:r>
            <a:r>
              <a:rPr lang="en-US" altLang="ko-KR" sz="3200" dirty="0" smtClean="0">
                <a:solidFill>
                  <a:srgbClr val="94C3BB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OU </a:t>
            </a:r>
            <a:r>
              <a:rPr lang="ko-KR" altLang="en-US" sz="32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♥</a:t>
            </a:r>
            <a:endParaRPr lang="ko-KR" altLang="en-US" sz="3200" dirty="0">
              <a:solidFill>
                <a:srgbClr val="FDBBC1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2796745" y="3094492"/>
            <a:ext cx="3480487" cy="48901"/>
            <a:chOff x="0" y="6058453"/>
            <a:chExt cx="9152314" cy="49876"/>
          </a:xfrm>
        </p:grpSpPr>
        <p:sp>
          <p:nvSpPr>
            <p:cNvPr id="6" name="직사각형 5"/>
            <p:cNvSpPr/>
            <p:nvPr/>
          </p:nvSpPr>
          <p:spPr>
            <a:xfrm>
              <a:off x="0" y="6058453"/>
              <a:ext cx="9144000" cy="49876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705004" y="6061421"/>
              <a:ext cx="4447310" cy="43978"/>
            </a:xfrm>
            <a:prstGeom prst="rect">
              <a:avLst/>
            </a:prstGeom>
            <a:solidFill>
              <a:srgbClr val="FDBBC1"/>
            </a:solidFill>
            <a:ln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276037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C3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90615" y="560173"/>
            <a:ext cx="8962769" cy="62030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463" b="69650"/>
          <a:stretch/>
        </p:blipFill>
        <p:spPr>
          <a:xfrm>
            <a:off x="7158681" y="140043"/>
            <a:ext cx="1894703" cy="42013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97707" y="185350"/>
            <a:ext cx="5815915" cy="4695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R</a:t>
            </a:r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equirements </a:t>
            </a:r>
            <a:r>
              <a:rPr lang="en-US" altLang="ko-KR" sz="2400" dirty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D</a:t>
            </a:r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ocumentation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1375183" y="1845280"/>
            <a:ext cx="6419850" cy="2301314"/>
            <a:chOff x="996245" y="1680521"/>
            <a:chExt cx="6419850" cy="2301314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96245" y="2200660"/>
              <a:ext cx="6419850" cy="1781175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996245" y="1680521"/>
              <a:ext cx="2488359" cy="461665"/>
            </a:xfrm>
            <a:prstGeom prst="rect">
              <a:avLst/>
            </a:prstGeom>
            <a:solidFill>
              <a:srgbClr val="94C3BB"/>
            </a:solidFill>
            <a:ln>
              <a:solidFill>
                <a:srgbClr val="94C3BB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타이포_스톰 B" panose="02020503020101020101" pitchFamily="18" charset="-127"/>
                  <a:ea typeface="타이포_스톰 B" panose="02020503020101020101" pitchFamily="18" charset="-127"/>
                </a:rPr>
                <a:t>권한별 접근 기능</a:t>
              </a:r>
              <a:endPara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endParaRPr>
            </a:p>
          </p:txBody>
        </p:sp>
      </p:grp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9254"/>
          <a:stretch/>
        </p:blipFill>
        <p:spPr>
          <a:xfrm>
            <a:off x="58189" y="5449496"/>
            <a:ext cx="9085811" cy="1313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449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C3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90615" y="560173"/>
            <a:ext cx="8962769" cy="62030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463" b="69650"/>
          <a:stretch/>
        </p:blipFill>
        <p:spPr>
          <a:xfrm>
            <a:off x="7158681" y="140043"/>
            <a:ext cx="1894703" cy="42013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97707" y="185350"/>
            <a:ext cx="5815915" cy="4695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R</a:t>
            </a:r>
            <a:r>
              <a:rPr lang="en-US" altLang="ko-KR" sz="2400" dirty="0">
                <a:solidFill>
                  <a:schemeClr val="bg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equirements </a:t>
            </a:r>
            <a:r>
              <a:rPr lang="en-US" altLang="ko-KR" sz="2400" dirty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D</a:t>
            </a:r>
            <a:r>
              <a:rPr lang="en-US" altLang="ko-KR" sz="2400" dirty="0">
                <a:solidFill>
                  <a:schemeClr val="bg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ocumentation</a:t>
            </a:r>
            <a:endParaRPr lang="ko-KR" altLang="en-US" sz="2400" dirty="0">
              <a:solidFill>
                <a:schemeClr val="bg1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l="266" r="433"/>
          <a:stretch/>
        </p:blipFill>
        <p:spPr>
          <a:xfrm>
            <a:off x="107091" y="1132702"/>
            <a:ext cx="8929817" cy="495094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091" y="1528118"/>
            <a:ext cx="8929817" cy="4520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461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C3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90615" y="560173"/>
            <a:ext cx="8962769" cy="62030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463" b="69650"/>
          <a:stretch/>
        </p:blipFill>
        <p:spPr>
          <a:xfrm>
            <a:off x="7158681" y="140043"/>
            <a:ext cx="1894703" cy="420130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90615" y="1362741"/>
            <a:ext cx="8976829" cy="4074232"/>
            <a:chOff x="90615" y="1362741"/>
            <a:chExt cx="8976829" cy="4074232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0615" y="1779372"/>
              <a:ext cx="8976828" cy="3657601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0616" y="1362741"/>
              <a:ext cx="8976828" cy="445951"/>
            </a:xfrm>
            <a:prstGeom prst="rect">
              <a:avLst/>
            </a:prstGeom>
          </p:spPr>
        </p:pic>
      </p:grpSp>
      <p:sp>
        <p:nvSpPr>
          <p:cNvPr id="10" name="직사각형 9"/>
          <p:cNvSpPr/>
          <p:nvPr/>
        </p:nvSpPr>
        <p:spPr>
          <a:xfrm>
            <a:off x="181231" y="197709"/>
            <a:ext cx="5815915" cy="4695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R</a:t>
            </a:r>
            <a:r>
              <a:rPr lang="en-US" altLang="ko-KR" sz="2400" dirty="0">
                <a:solidFill>
                  <a:schemeClr val="bg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equirements </a:t>
            </a:r>
            <a:r>
              <a:rPr lang="en-US" altLang="ko-KR" sz="2400" dirty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D</a:t>
            </a:r>
            <a:r>
              <a:rPr lang="en-US" altLang="ko-KR" sz="2400" dirty="0">
                <a:solidFill>
                  <a:schemeClr val="bg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ocumentation</a:t>
            </a:r>
            <a:endParaRPr lang="ko-KR" altLang="en-US" sz="2400" dirty="0">
              <a:solidFill>
                <a:schemeClr val="bg1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613" y="1779372"/>
            <a:ext cx="8976827" cy="3657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744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메인 레이아웃_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목차 레이아웃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2069</TotalTime>
  <Words>1697</Words>
  <Application>Microsoft Office PowerPoint</Application>
  <PresentationFormat>화면 슬라이드 쇼(4:3)</PresentationFormat>
  <Paragraphs>455</Paragraphs>
  <Slides>69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4</vt:i4>
      </vt:variant>
      <vt:variant>
        <vt:lpstr>슬라이드 제목</vt:lpstr>
      </vt:variant>
      <vt:variant>
        <vt:i4>69</vt:i4>
      </vt:variant>
    </vt:vector>
  </HeadingPairs>
  <TitlesOfParts>
    <vt:vector size="82" baseType="lpstr">
      <vt:lpstr>타이포_스톰 B</vt:lpstr>
      <vt:lpstr>나눔스퀘어_ac</vt:lpstr>
      <vt:lpstr>Arial</vt:lpstr>
      <vt:lpstr>Consolas</vt:lpstr>
      <vt:lpstr>Calibri Light</vt:lpstr>
      <vt:lpstr>나눔스퀘어_ac ExtraBold</vt:lpstr>
      <vt:lpstr>Bahnschrift Light SemiCondensed</vt:lpstr>
      <vt:lpstr>맑은 고딕</vt:lpstr>
      <vt:lpstr>Calibri</vt:lpstr>
      <vt:lpstr>메인 레이아웃_1</vt:lpstr>
      <vt:lpstr>Office 테마</vt:lpstr>
      <vt:lpstr>목차 레이아웃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HANA K.</dc:creator>
  <cp:lastModifiedBy>507-17</cp:lastModifiedBy>
  <cp:revision>161</cp:revision>
  <dcterms:created xsi:type="dcterms:W3CDTF">2020-05-05T13:43:36Z</dcterms:created>
  <dcterms:modified xsi:type="dcterms:W3CDTF">2020-05-22T00:35:50Z</dcterms:modified>
</cp:coreProperties>
</file>